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4"/>
  </p:notesMasterIdLst>
  <p:sldIdLst>
    <p:sldId id="256" r:id="rId2"/>
    <p:sldId id="686" r:id="rId3"/>
    <p:sldId id="687" r:id="rId4"/>
    <p:sldId id="676" r:id="rId5"/>
    <p:sldId id="677" r:id="rId6"/>
    <p:sldId id="684" r:id="rId7"/>
    <p:sldId id="605" r:id="rId8"/>
    <p:sldId id="678" r:id="rId9"/>
    <p:sldId id="649" r:id="rId10"/>
    <p:sldId id="278" r:id="rId11"/>
    <p:sldId id="281" r:id="rId12"/>
    <p:sldId id="289" r:id="rId13"/>
    <p:sldId id="283" r:id="rId14"/>
    <p:sldId id="679" r:id="rId15"/>
    <p:sldId id="680" r:id="rId16"/>
    <p:sldId id="681" r:id="rId17"/>
    <p:sldId id="682" r:id="rId18"/>
    <p:sldId id="590" r:id="rId19"/>
    <p:sldId id="535" r:id="rId20"/>
    <p:sldId id="665" r:id="rId21"/>
    <p:sldId id="646" r:id="rId22"/>
    <p:sldId id="609" r:id="rId23"/>
    <p:sldId id="634" r:id="rId24"/>
    <p:sldId id="647" r:id="rId25"/>
    <p:sldId id="314" r:id="rId26"/>
    <p:sldId id="546" r:id="rId27"/>
    <p:sldId id="689" r:id="rId28"/>
    <p:sldId id="690" r:id="rId29"/>
    <p:sldId id="691" r:id="rId30"/>
    <p:sldId id="617" r:id="rId31"/>
    <p:sldId id="602" r:id="rId32"/>
    <p:sldId id="286" r:id="rId33"/>
    <p:sldId id="291" r:id="rId34"/>
    <p:sldId id="290" r:id="rId35"/>
    <p:sldId id="279" r:id="rId36"/>
    <p:sldId id="287" r:id="rId37"/>
    <p:sldId id="288" r:id="rId38"/>
    <p:sldId id="280" r:id="rId39"/>
    <p:sldId id="284" r:id="rId40"/>
    <p:sldId id="257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92" r:id="rId58"/>
    <p:sldId id="275" r:id="rId59"/>
    <p:sldId id="293" r:id="rId60"/>
    <p:sldId id="276" r:id="rId61"/>
    <p:sldId id="685" r:id="rId62"/>
    <p:sldId id="69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48" autoAdjust="0"/>
    <p:restoredTop sz="94660"/>
  </p:normalViewPr>
  <p:slideViewPr>
    <p:cSldViewPr snapToGrid="0">
      <p:cViewPr varScale="1">
        <p:scale>
          <a:sx n="83" d="100"/>
          <a:sy n="83" d="100"/>
        </p:scale>
        <p:origin x="36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500DA9-0E94-4C3B-AEB4-F793D756F529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A79CC4-E10C-4951-994F-02666D55AA99}">
      <dgm:prSet custT="1"/>
      <dgm:spPr>
        <a:solidFill>
          <a:srgbClr val="92D050">
            <a:alpha val="90000"/>
          </a:srgbClr>
        </a:solidFill>
      </dgm:spPr>
      <dgm:t>
        <a:bodyPr/>
        <a:lstStyle/>
        <a:p>
          <a:pPr rtl="0"/>
          <a:r>
            <a:rPr lang="zh-CN" sz="24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社交网络</a:t>
          </a:r>
          <a:endParaRPr lang="en-US" altLang="zh-CN" sz="24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  <a:p>
          <a:pPr rtl="0"/>
          <a:r>
            <a:rPr lang="zh-CN" alt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大三上 </a:t>
          </a:r>
          <a:r>
            <a:rPr 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32</a:t>
          </a:r>
          <a:r>
            <a:rPr lang="zh-CN" alt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学时</a:t>
          </a:r>
          <a:endParaRPr lang="en-US" sz="16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</dgm:t>
    </dgm:pt>
    <dgm:pt modelId="{6CAB2B1E-A3E4-48F0-B43C-555762007595}" type="parTrans" cxnId="{9E89F3F9-7D2B-493C-88CC-B89DAE40D0CF}">
      <dgm:prSet/>
      <dgm:spPr/>
      <dgm:t>
        <a:bodyPr/>
        <a:lstStyle/>
        <a:p>
          <a:endParaRPr lang="zh-CN" altLang="en-US"/>
        </a:p>
      </dgm:t>
    </dgm:pt>
    <dgm:pt modelId="{03F13DBE-D9B8-463B-AEC7-022D7732131E}" type="sibTrans" cxnId="{9E89F3F9-7D2B-493C-88CC-B89DAE40D0CF}">
      <dgm:prSet/>
      <dgm:spPr/>
      <dgm:t>
        <a:bodyPr/>
        <a:lstStyle/>
        <a:p>
          <a:endParaRPr lang="zh-CN" altLang="en-US"/>
        </a:p>
      </dgm:t>
    </dgm:pt>
    <dgm:pt modelId="{40ED2559-F9ED-4362-BFDF-DA6EB2766E46}">
      <dgm:prSet custT="1"/>
      <dgm:spPr>
        <a:solidFill>
          <a:srgbClr val="FFFF00">
            <a:alpha val="90000"/>
          </a:srgbClr>
        </a:solidFill>
      </dgm:spPr>
      <dgm:t>
        <a:bodyPr/>
        <a:lstStyle/>
        <a:p>
          <a:pPr rtl="0"/>
          <a:r>
            <a:rPr lang="zh-CN" sz="20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数据可视化实践小学期</a:t>
          </a:r>
          <a:endParaRPr lang="en-US" altLang="zh-CN" sz="20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  <a:p>
          <a:pPr rtl="0"/>
          <a:r>
            <a:rPr lang="zh-CN" alt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大二暑期 </a:t>
          </a:r>
          <a:r>
            <a:rPr 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80</a:t>
          </a:r>
          <a:r>
            <a:rPr lang="zh-CN" alt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学时</a:t>
          </a:r>
          <a:endParaRPr lang="en-US" sz="16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</dgm:t>
    </dgm:pt>
    <dgm:pt modelId="{FE177DA1-063C-4155-8A7F-62551F1497BA}" type="parTrans" cxnId="{33EEC218-1024-487E-A19B-F24A83EEFE35}">
      <dgm:prSet/>
      <dgm:spPr/>
      <dgm:t>
        <a:bodyPr/>
        <a:lstStyle/>
        <a:p>
          <a:endParaRPr lang="zh-CN" altLang="en-US"/>
        </a:p>
      </dgm:t>
    </dgm:pt>
    <dgm:pt modelId="{88C8ABA9-B48C-4E3C-89DB-9C5E1617AC47}" type="sibTrans" cxnId="{33EEC218-1024-487E-A19B-F24A83EEFE35}">
      <dgm:prSet/>
      <dgm:spPr/>
      <dgm:t>
        <a:bodyPr/>
        <a:lstStyle/>
        <a:p>
          <a:endParaRPr lang="zh-CN" altLang="en-US"/>
        </a:p>
      </dgm:t>
    </dgm:pt>
    <dgm:pt modelId="{EE3AD2AE-5FD5-4FFF-AE31-C51DC668C75E}">
      <dgm:prSet custT="1"/>
      <dgm:spPr>
        <a:solidFill>
          <a:srgbClr val="00B0F0">
            <a:alpha val="90000"/>
          </a:srgbClr>
        </a:solidFill>
      </dgm:spPr>
      <dgm:t>
        <a:bodyPr/>
        <a:lstStyle/>
        <a:p>
          <a:pPr rtl="0"/>
          <a:r>
            <a:rPr lang="zh-CN" sz="24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数据可视化</a:t>
          </a:r>
          <a:endParaRPr lang="en-US" altLang="zh-CN" sz="24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  <a:p>
          <a:pPr rtl="0"/>
          <a:r>
            <a:rPr lang="zh-CN" alt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大二下  </a:t>
          </a:r>
          <a:r>
            <a:rPr 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32</a:t>
          </a:r>
          <a:r>
            <a:rPr lang="zh-CN" alt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学时</a:t>
          </a:r>
          <a:endParaRPr lang="en-US" sz="16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</dgm:t>
    </dgm:pt>
    <dgm:pt modelId="{83D1E30D-59E7-4B0E-A4AE-78D68F468F26}" type="parTrans" cxnId="{24C0FC3D-BD1B-4A3B-8D31-9FACF079A6C9}">
      <dgm:prSet/>
      <dgm:spPr/>
      <dgm:t>
        <a:bodyPr/>
        <a:lstStyle/>
        <a:p>
          <a:endParaRPr lang="zh-CN" altLang="en-US"/>
        </a:p>
      </dgm:t>
    </dgm:pt>
    <dgm:pt modelId="{8496316C-FB54-4205-A309-24B0E0D33ABA}" type="sibTrans" cxnId="{24C0FC3D-BD1B-4A3B-8D31-9FACF079A6C9}">
      <dgm:prSet/>
      <dgm:spPr/>
      <dgm:t>
        <a:bodyPr/>
        <a:lstStyle/>
        <a:p>
          <a:endParaRPr lang="zh-CN" altLang="en-US"/>
        </a:p>
      </dgm:t>
    </dgm:pt>
    <dgm:pt modelId="{506584FB-A19D-4033-9E23-4A3497DB773E}">
      <dgm:prSet custT="1"/>
      <dgm:spPr>
        <a:solidFill>
          <a:srgbClr val="BA46B2">
            <a:alpha val="90000"/>
          </a:srgbClr>
        </a:solidFill>
      </dgm:spPr>
      <dgm:t>
        <a:bodyPr/>
        <a:lstStyle/>
        <a:p>
          <a:pPr rtl="0"/>
          <a:r>
            <a:rPr lang="zh-CN" altLang="en-US" sz="24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大数据技术导论</a:t>
          </a:r>
          <a:endParaRPr lang="en-US" altLang="zh-CN" sz="24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  <a:p>
          <a:pPr rtl="0"/>
          <a:r>
            <a:rPr lang="zh-CN" alt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大一上 </a:t>
          </a:r>
          <a:r>
            <a:rPr lang="en-US" altLang="zh-CN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48</a:t>
          </a:r>
          <a:r>
            <a:rPr lang="zh-CN" altLang="en-US" sz="16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学时</a:t>
          </a:r>
        </a:p>
      </dgm:t>
    </dgm:pt>
    <dgm:pt modelId="{0FC51019-6321-4E10-A13A-58E148AC3246}" type="parTrans" cxnId="{CADC16DD-43EB-4E49-8336-F2FAF2253BC2}">
      <dgm:prSet/>
      <dgm:spPr/>
      <dgm:t>
        <a:bodyPr/>
        <a:lstStyle/>
        <a:p>
          <a:endParaRPr lang="zh-CN" altLang="en-US"/>
        </a:p>
      </dgm:t>
    </dgm:pt>
    <dgm:pt modelId="{9203BA04-D7CD-48A8-871B-D11F11F9C425}" type="sibTrans" cxnId="{CADC16DD-43EB-4E49-8336-F2FAF2253BC2}">
      <dgm:prSet/>
      <dgm:spPr/>
      <dgm:t>
        <a:bodyPr/>
        <a:lstStyle/>
        <a:p>
          <a:endParaRPr lang="zh-CN" altLang="en-US"/>
        </a:p>
      </dgm:t>
    </dgm:pt>
    <dgm:pt modelId="{D17CE800-31C5-48FA-9736-C9C741ABA79C}" type="pres">
      <dgm:prSet presAssocID="{9B500DA9-0E94-4C3B-AEB4-F793D756F529}" presName="compositeShape" presStyleCnt="0">
        <dgm:presLayoutVars>
          <dgm:dir/>
          <dgm:resizeHandles/>
        </dgm:presLayoutVars>
      </dgm:prSet>
      <dgm:spPr/>
    </dgm:pt>
    <dgm:pt modelId="{55C245A2-B277-4E23-8B58-AF8DA82E9CD1}" type="pres">
      <dgm:prSet presAssocID="{9B500DA9-0E94-4C3B-AEB4-F793D756F529}" presName="pyramid" presStyleLbl="node1" presStyleIdx="0" presStyleCnt="1"/>
      <dgm:spPr/>
    </dgm:pt>
    <dgm:pt modelId="{8158EBB8-FE0E-4A9B-9F4D-6AF3CB5129BB}" type="pres">
      <dgm:prSet presAssocID="{9B500DA9-0E94-4C3B-AEB4-F793D756F529}" presName="theList" presStyleCnt="0"/>
      <dgm:spPr/>
    </dgm:pt>
    <dgm:pt modelId="{5C45997A-1710-4BD4-99FB-CCE36DD3D7F1}" type="pres">
      <dgm:prSet presAssocID="{D0A79CC4-E10C-4951-994F-02666D55AA99}" presName="aNode" presStyleLbl="fgAcc1" presStyleIdx="0" presStyleCnt="4" custLinFactY="34653" custLinFactNeighborY="100000">
        <dgm:presLayoutVars>
          <dgm:bulletEnabled val="1"/>
        </dgm:presLayoutVars>
      </dgm:prSet>
      <dgm:spPr/>
    </dgm:pt>
    <dgm:pt modelId="{85BA8E65-3CE9-4659-A694-8AE7C106BDBF}" type="pres">
      <dgm:prSet presAssocID="{D0A79CC4-E10C-4951-994F-02666D55AA99}" presName="aSpace" presStyleCnt="0"/>
      <dgm:spPr/>
    </dgm:pt>
    <dgm:pt modelId="{CA264A8C-9CD8-4012-A8D3-B45DBFACC438}" type="pres">
      <dgm:prSet presAssocID="{40ED2559-F9ED-4362-BFDF-DA6EB2766E46}" presName="aNode" presStyleLbl="fgAcc1" presStyleIdx="1" presStyleCnt="4" custLinFactY="34653" custLinFactNeighborY="100000">
        <dgm:presLayoutVars>
          <dgm:bulletEnabled val="1"/>
        </dgm:presLayoutVars>
      </dgm:prSet>
      <dgm:spPr/>
    </dgm:pt>
    <dgm:pt modelId="{7A07F4A8-731F-4FEC-B909-BB633ABB56D1}" type="pres">
      <dgm:prSet presAssocID="{40ED2559-F9ED-4362-BFDF-DA6EB2766E46}" presName="aSpace" presStyleCnt="0"/>
      <dgm:spPr/>
    </dgm:pt>
    <dgm:pt modelId="{F0EF1051-B81D-4895-B8AC-37048B11F8F6}" type="pres">
      <dgm:prSet presAssocID="{EE3AD2AE-5FD5-4FFF-AE31-C51DC668C75E}" presName="aNode" presStyleLbl="fgAcc1" presStyleIdx="2" presStyleCnt="4" custLinFactY="34653" custLinFactNeighborY="100000">
        <dgm:presLayoutVars>
          <dgm:bulletEnabled val="1"/>
        </dgm:presLayoutVars>
      </dgm:prSet>
      <dgm:spPr/>
    </dgm:pt>
    <dgm:pt modelId="{8378F05E-318F-4F2A-B276-F656A0AD19C6}" type="pres">
      <dgm:prSet presAssocID="{EE3AD2AE-5FD5-4FFF-AE31-C51DC668C75E}" presName="aSpace" presStyleCnt="0"/>
      <dgm:spPr/>
    </dgm:pt>
    <dgm:pt modelId="{C3178771-D84B-4BFB-BDE3-5117B8D49864}" type="pres">
      <dgm:prSet presAssocID="{506584FB-A19D-4033-9E23-4A3497DB773E}" presName="aNode" presStyleLbl="fgAcc1" presStyleIdx="3" presStyleCnt="4" custLinFactY="34653" custLinFactNeighborY="100000">
        <dgm:presLayoutVars>
          <dgm:bulletEnabled val="1"/>
        </dgm:presLayoutVars>
      </dgm:prSet>
      <dgm:spPr/>
    </dgm:pt>
    <dgm:pt modelId="{DB3D2899-7BCB-47A1-96CA-1D2C1BC22FA1}" type="pres">
      <dgm:prSet presAssocID="{506584FB-A19D-4033-9E23-4A3497DB773E}" presName="aSpace" presStyleCnt="0"/>
      <dgm:spPr/>
    </dgm:pt>
  </dgm:ptLst>
  <dgm:cxnLst>
    <dgm:cxn modelId="{B4A8E012-F65E-4ACC-8708-9EC6607AE195}" type="presOf" srcId="{EE3AD2AE-5FD5-4FFF-AE31-C51DC668C75E}" destId="{F0EF1051-B81D-4895-B8AC-37048B11F8F6}" srcOrd="0" destOrd="0" presId="urn:microsoft.com/office/officeart/2005/8/layout/pyramid2"/>
    <dgm:cxn modelId="{33EEC218-1024-487E-A19B-F24A83EEFE35}" srcId="{9B500DA9-0E94-4C3B-AEB4-F793D756F529}" destId="{40ED2559-F9ED-4362-BFDF-DA6EB2766E46}" srcOrd="1" destOrd="0" parTransId="{FE177DA1-063C-4155-8A7F-62551F1497BA}" sibTransId="{88C8ABA9-B48C-4E3C-89DB-9C5E1617AC47}"/>
    <dgm:cxn modelId="{23B01433-36B5-4F09-BE5C-ECFD02DA88E9}" type="presOf" srcId="{D0A79CC4-E10C-4951-994F-02666D55AA99}" destId="{5C45997A-1710-4BD4-99FB-CCE36DD3D7F1}" srcOrd="0" destOrd="0" presId="urn:microsoft.com/office/officeart/2005/8/layout/pyramid2"/>
    <dgm:cxn modelId="{24C0FC3D-BD1B-4A3B-8D31-9FACF079A6C9}" srcId="{9B500DA9-0E94-4C3B-AEB4-F793D756F529}" destId="{EE3AD2AE-5FD5-4FFF-AE31-C51DC668C75E}" srcOrd="2" destOrd="0" parTransId="{83D1E30D-59E7-4B0E-A4AE-78D68F468F26}" sibTransId="{8496316C-FB54-4205-A309-24B0E0D33ABA}"/>
    <dgm:cxn modelId="{DE120B5D-9F51-447D-B877-D1E696A08049}" type="presOf" srcId="{40ED2559-F9ED-4362-BFDF-DA6EB2766E46}" destId="{CA264A8C-9CD8-4012-A8D3-B45DBFACC438}" srcOrd="0" destOrd="0" presId="urn:microsoft.com/office/officeart/2005/8/layout/pyramid2"/>
    <dgm:cxn modelId="{1B044665-CE59-4C5B-AF57-55CBB5A3727A}" type="presOf" srcId="{506584FB-A19D-4033-9E23-4A3497DB773E}" destId="{C3178771-D84B-4BFB-BDE3-5117B8D49864}" srcOrd="0" destOrd="0" presId="urn:microsoft.com/office/officeart/2005/8/layout/pyramid2"/>
    <dgm:cxn modelId="{598557BA-E834-44AB-988B-4F1455E9ED68}" type="presOf" srcId="{9B500DA9-0E94-4C3B-AEB4-F793D756F529}" destId="{D17CE800-31C5-48FA-9736-C9C741ABA79C}" srcOrd="0" destOrd="0" presId="urn:microsoft.com/office/officeart/2005/8/layout/pyramid2"/>
    <dgm:cxn modelId="{CADC16DD-43EB-4E49-8336-F2FAF2253BC2}" srcId="{9B500DA9-0E94-4C3B-AEB4-F793D756F529}" destId="{506584FB-A19D-4033-9E23-4A3497DB773E}" srcOrd="3" destOrd="0" parTransId="{0FC51019-6321-4E10-A13A-58E148AC3246}" sibTransId="{9203BA04-D7CD-48A8-871B-D11F11F9C425}"/>
    <dgm:cxn modelId="{9E89F3F9-7D2B-493C-88CC-B89DAE40D0CF}" srcId="{9B500DA9-0E94-4C3B-AEB4-F793D756F529}" destId="{D0A79CC4-E10C-4951-994F-02666D55AA99}" srcOrd="0" destOrd="0" parTransId="{6CAB2B1E-A3E4-48F0-B43C-555762007595}" sibTransId="{03F13DBE-D9B8-463B-AEC7-022D7732131E}"/>
    <dgm:cxn modelId="{286988AE-BF45-454F-85CE-3842B2A35899}" type="presParOf" srcId="{D17CE800-31C5-48FA-9736-C9C741ABA79C}" destId="{55C245A2-B277-4E23-8B58-AF8DA82E9CD1}" srcOrd="0" destOrd="0" presId="urn:microsoft.com/office/officeart/2005/8/layout/pyramid2"/>
    <dgm:cxn modelId="{72E0541D-75B4-4D33-9345-3CBF4ED80412}" type="presParOf" srcId="{D17CE800-31C5-48FA-9736-C9C741ABA79C}" destId="{8158EBB8-FE0E-4A9B-9F4D-6AF3CB5129BB}" srcOrd="1" destOrd="0" presId="urn:microsoft.com/office/officeart/2005/8/layout/pyramid2"/>
    <dgm:cxn modelId="{9992F78B-F22D-4B5C-A43C-E48508376E5E}" type="presParOf" srcId="{8158EBB8-FE0E-4A9B-9F4D-6AF3CB5129BB}" destId="{5C45997A-1710-4BD4-99FB-CCE36DD3D7F1}" srcOrd="0" destOrd="0" presId="urn:microsoft.com/office/officeart/2005/8/layout/pyramid2"/>
    <dgm:cxn modelId="{0ABD55F0-E384-45F3-A95F-1FAF8BB5B938}" type="presParOf" srcId="{8158EBB8-FE0E-4A9B-9F4D-6AF3CB5129BB}" destId="{85BA8E65-3CE9-4659-A694-8AE7C106BDBF}" srcOrd="1" destOrd="0" presId="urn:microsoft.com/office/officeart/2005/8/layout/pyramid2"/>
    <dgm:cxn modelId="{6099F19B-42C7-4C9A-B1CA-789FC9DA149F}" type="presParOf" srcId="{8158EBB8-FE0E-4A9B-9F4D-6AF3CB5129BB}" destId="{CA264A8C-9CD8-4012-A8D3-B45DBFACC438}" srcOrd="2" destOrd="0" presId="urn:microsoft.com/office/officeart/2005/8/layout/pyramid2"/>
    <dgm:cxn modelId="{412D8496-3DE7-4EB1-BDC0-42A298346BBD}" type="presParOf" srcId="{8158EBB8-FE0E-4A9B-9F4D-6AF3CB5129BB}" destId="{7A07F4A8-731F-4FEC-B909-BB633ABB56D1}" srcOrd="3" destOrd="0" presId="urn:microsoft.com/office/officeart/2005/8/layout/pyramid2"/>
    <dgm:cxn modelId="{73063753-0544-4E72-9F36-1A138E8FED7B}" type="presParOf" srcId="{8158EBB8-FE0E-4A9B-9F4D-6AF3CB5129BB}" destId="{F0EF1051-B81D-4895-B8AC-37048B11F8F6}" srcOrd="4" destOrd="0" presId="urn:microsoft.com/office/officeart/2005/8/layout/pyramid2"/>
    <dgm:cxn modelId="{E703A187-309E-4126-9EEB-8DE0CD0E7DDA}" type="presParOf" srcId="{8158EBB8-FE0E-4A9B-9F4D-6AF3CB5129BB}" destId="{8378F05E-318F-4F2A-B276-F656A0AD19C6}" srcOrd="5" destOrd="0" presId="urn:microsoft.com/office/officeart/2005/8/layout/pyramid2"/>
    <dgm:cxn modelId="{06079466-BEB2-41D5-BE0F-0BD7C122F0FE}" type="presParOf" srcId="{8158EBB8-FE0E-4A9B-9F4D-6AF3CB5129BB}" destId="{C3178771-D84B-4BFB-BDE3-5117B8D49864}" srcOrd="6" destOrd="0" presId="urn:microsoft.com/office/officeart/2005/8/layout/pyramid2"/>
    <dgm:cxn modelId="{B6FFCE55-B77D-4850-868C-51A6CF81B364}" type="presParOf" srcId="{8158EBB8-FE0E-4A9B-9F4D-6AF3CB5129BB}" destId="{DB3D2899-7BCB-47A1-96CA-1D2C1BC22FA1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52151B-6320-4288-880B-492E6D270C58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8EEAD8B-F261-4B1A-9E71-BADD1E99C762}">
      <dgm:prSet/>
      <dgm:spPr/>
      <dgm:t>
        <a:bodyPr/>
        <a:lstStyle/>
        <a:p>
          <a:r>
            <a:rPr lang="en-US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Java</a:t>
          </a:r>
          <a:r>
            <a:rPr lang="zh-CN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软件网络</a:t>
          </a:r>
        </a:p>
      </dgm:t>
    </dgm:pt>
    <dgm:pt modelId="{BBBAAD49-5D43-45FA-BFBB-A9FE529F0334}" type="parTrans" cxnId="{1FDEEE2B-D38C-49D6-BD86-CB9E01B60B16}">
      <dgm:prSet/>
      <dgm:spPr/>
      <dgm:t>
        <a:bodyPr/>
        <a:lstStyle/>
        <a:p>
          <a:endParaRPr lang="zh-CN" altLang="en-US"/>
        </a:p>
      </dgm:t>
    </dgm:pt>
    <dgm:pt modelId="{9DDB341E-CF5A-48FB-B9E7-2BBFE6046C61}" type="sibTrans" cxnId="{1FDEEE2B-D38C-49D6-BD86-CB9E01B60B16}">
      <dgm:prSet/>
      <dgm:spPr/>
      <dgm:t>
        <a:bodyPr/>
        <a:lstStyle/>
        <a:p>
          <a:endParaRPr lang="zh-CN" altLang="en-US"/>
        </a:p>
      </dgm:t>
    </dgm:pt>
    <dgm:pt modelId="{0137321F-4100-46C2-9494-3910E99A763C}">
      <dgm:prSet/>
      <dgm:spPr/>
      <dgm:t>
        <a:bodyPr/>
        <a:lstStyle/>
        <a:p>
          <a:r>
            <a:rPr lang="en-US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Python</a:t>
          </a:r>
          <a:r>
            <a:rPr lang="zh-CN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软件网络</a:t>
          </a:r>
        </a:p>
      </dgm:t>
    </dgm:pt>
    <dgm:pt modelId="{F882876A-BAB6-4011-B225-C10A6CDC507E}" type="parTrans" cxnId="{7809DA20-2EA7-4848-811B-A16215578BF4}">
      <dgm:prSet/>
      <dgm:spPr/>
      <dgm:t>
        <a:bodyPr/>
        <a:lstStyle/>
        <a:p>
          <a:endParaRPr lang="zh-CN" altLang="en-US"/>
        </a:p>
      </dgm:t>
    </dgm:pt>
    <dgm:pt modelId="{40C319A2-D2E1-4102-BC4E-6AAAC24D0F2B}" type="sibTrans" cxnId="{7809DA20-2EA7-4848-811B-A16215578BF4}">
      <dgm:prSet/>
      <dgm:spPr/>
      <dgm:t>
        <a:bodyPr/>
        <a:lstStyle/>
        <a:p>
          <a:endParaRPr lang="zh-CN" altLang="en-US"/>
        </a:p>
      </dgm:t>
    </dgm:pt>
    <dgm:pt modelId="{86E9728E-810C-4586-AE61-8D815DE65708}">
      <dgm:prSet/>
      <dgm:spPr/>
      <dgm:t>
        <a:bodyPr/>
        <a:lstStyle/>
        <a:p>
          <a:r>
            <a:rPr lang="zh-CN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词云图算法</a:t>
          </a:r>
        </a:p>
      </dgm:t>
    </dgm:pt>
    <dgm:pt modelId="{FE53FCB0-7748-48BA-BA3B-7AD780253BC0}" type="parTrans" cxnId="{EE3A9B93-D270-4A8F-AB9A-3C786A383FC9}">
      <dgm:prSet/>
      <dgm:spPr/>
      <dgm:t>
        <a:bodyPr/>
        <a:lstStyle/>
        <a:p>
          <a:endParaRPr lang="zh-CN" altLang="en-US"/>
        </a:p>
      </dgm:t>
    </dgm:pt>
    <dgm:pt modelId="{42FD5556-A5DD-4383-B9CD-1812F417D184}" type="sibTrans" cxnId="{EE3A9B93-D270-4A8F-AB9A-3C786A383FC9}">
      <dgm:prSet/>
      <dgm:spPr/>
      <dgm:t>
        <a:bodyPr/>
        <a:lstStyle/>
        <a:p>
          <a:endParaRPr lang="zh-CN" altLang="en-US"/>
        </a:p>
      </dgm:t>
    </dgm:pt>
    <dgm:pt modelId="{FA916D48-584A-4251-8FAC-6F1E1F918FC4}">
      <dgm:prSet/>
      <dgm:spPr/>
      <dgm:t>
        <a:bodyPr/>
        <a:lstStyle/>
        <a:p>
          <a:r>
            <a:rPr lang="zh-CN" dirty="0">
              <a:solidFill>
                <a:srgbClr val="FF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卷积神经网络可视化</a:t>
          </a:r>
        </a:p>
      </dgm:t>
    </dgm:pt>
    <dgm:pt modelId="{401FC76C-A440-43B1-91C2-9477433ED6CF}" type="parTrans" cxnId="{E0492170-6361-45F7-B975-A6DA18E7CD7C}">
      <dgm:prSet/>
      <dgm:spPr/>
      <dgm:t>
        <a:bodyPr/>
        <a:lstStyle/>
        <a:p>
          <a:endParaRPr lang="zh-CN" altLang="en-US"/>
        </a:p>
      </dgm:t>
    </dgm:pt>
    <dgm:pt modelId="{C7EF2C47-8FB8-4248-B90C-EDEEB57942CE}" type="sibTrans" cxnId="{E0492170-6361-45F7-B975-A6DA18E7CD7C}">
      <dgm:prSet/>
      <dgm:spPr/>
      <dgm:t>
        <a:bodyPr/>
        <a:lstStyle/>
        <a:p>
          <a:endParaRPr lang="zh-CN" altLang="en-US"/>
        </a:p>
      </dgm:t>
    </dgm:pt>
    <dgm:pt modelId="{7576BB0F-ED1C-49EE-883A-3711D5AB32EB}">
      <dgm:prSet/>
      <dgm:spPr/>
      <dgm:t>
        <a:bodyPr/>
        <a:lstStyle/>
        <a:p>
          <a:r>
            <a:rPr lang="zh-CN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图片</a:t>
          </a:r>
          <a:r>
            <a:rPr lang="en-US" altLang="zh-CN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/</a:t>
          </a:r>
          <a:r>
            <a:rPr lang="zh-CN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视频配色提取</a:t>
          </a:r>
        </a:p>
      </dgm:t>
    </dgm:pt>
    <dgm:pt modelId="{34B80469-6B24-46B6-AD54-D17CF807AFE4}" type="parTrans" cxnId="{BFF6682A-B0C0-4B14-A5FB-F9390A919380}">
      <dgm:prSet/>
      <dgm:spPr/>
      <dgm:t>
        <a:bodyPr/>
        <a:lstStyle/>
        <a:p>
          <a:endParaRPr lang="zh-CN" altLang="en-US"/>
        </a:p>
      </dgm:t>
    </dgm:pt>
    <dgm:pt modelId="{6E007DD1-0FFC-4F7D-A698-381FBA5F72A0}" type="sibTrans" cxnId="{BFF6682A-B0C0-4B14-A5FB-F9390A919380}">
      <dgm:prSet/>
      <dgm:spPr/>
      <dgm:t>
        <a:bodyPr/>
        <a:lstStyle/>
        <a:p>
          <a:endParaRPr lang="zh-CN" altLang="en-US"/>
        </a:p>
      </dgm:t>
    </dgm:pt>
    <dgm:pt modelId="{36C32FB6-8D92-4F7F-BE59-5956D2FDBC6B}" type="pres">
      <dgm:prSet presAssocID="{8852151B-6320-4288-880B-492E6D270C58}" presName="CompostProcess" presStyleCnt="0">
        <dgm:presLayoutVars>
          <dgm:dir/>
          <dgm:resizeHandles val="exact"/>
        </dgm:presLayoutVars>
      </dgm:prSet>
      <dgm:spPr/>
    </dgm:pt>
    <dgm:pt modelId="{03D55E26-904D-490A-B48D-FBCF781AF386}" type="pres">
      <dgm:prSet presAssocID="{8852151B-6320-4288-880B-492E6D270C58}" presName="arrow" presStyleLbl="bgShp" presStyleIdx="0" presStyleCnt="1"/>
      <dgm:spPr>
        <a:solidFill>
          <a:srgbClr val="D9E3F5">
            <a:alpha val="16078"/>
          </a:srgbClr>
        </a:solidFill>
      </dgm:spPr>
    </dgm:pt>
    <dgm:pt modelId="{C79ADBBF-CD1E-4818-A691-79ACFED095CD}" type="pres">
      <dgm:prSet presAssocID="{8852151B-6320-4288-880B-492E6D270C58}" presName="linearProcess" presStyleCnt="0"/>
      <dgm:spPr/>
    </dgm:pt>
    <dgm:pt modelId="{B2F9E0CA-F29E-496E-B3F3-6902B89B703B}" type="pres">
      <dgm:prSet presAssocID="{88EEAD8B-F261-4B1A-9E71-BADD1E99C762}" presName="textNode" presStyleLbl="node1" presStyleIdx="0" presStyleCnt="5">
        <dgm:presLayoutVars>
          <dgm:bulletEnabled val="1"/>
        </dgm:presLayoutVars>
      </dgm:prSet>
      <dgm:spPr/>
    </dgm:pt>
    <dgm:pt modelId="{BD695FC0-8695-4971-8886-8B9E62687F57}" type="pres">
      <dgm:prSet presAssocID="{9DDB341E-CF5A-48FB-B9E7-2BBFE6046C61}" presName="sibTrans" presStyleCnt="0"/>
      <dgm:spPr/>
    </dgm:pt>
    <dgm:pt modelId="{AD703E1B-12E2-40FE-8CDF-CF38EAC8A08F}" type="pres">
      <dgm:prSet presAssocID="{0137321F-4100-46C2-9494-3910E99A763C}" presName="textNode" presStyleLbl="node1" presStyleIdx="1" presStyleCnt="5">
        <dgm:presLayoutVars>
          <dgm:bulletEnabled val="1"/>
        </dgm:presLayoutVars>
      </dgm:prSet>
      <dgm:spPr/>
    </dgm:pt>
    <dgm:pt modelId="{3C936CCC-4845-4319-B3D3-81580EED3960}" type="pres">
      <dgm:prSet presAssocID="{40C319A2-D2E1-4102-BC4E-6AAAC24D0F2B}" presName="sibTrans" presStyleCnt="0"/>
      <dgm:spPr/>
    </dgm:pt>
    <dgm:pt modelId="{959036C8-17E3-42CE-94FF-62972E69B87F}" type="pres">
      <dgm:prSet presAssocID="{86E9728E-810C-4586-AE61-8D815DE65708}" presName="textNode" presStyleLbl="node1" presStyleIdx="2" presStyleCnt="5">
        <dgm:presLayoutVars>
          <dgm:bulletEnabled val="1"/>
        </dgm:presLayoutVars>
      </dgm:prSet>
      <dgm:spPr/>
    </dgm:pt>
    <dgm:pt modelId="{72B1EACB-7674-4596-B8EB-DFD2828D9203}" type="pres">
      <dgm:prSet presAssocID="{42FD5556-A5DD-4383-B9CD-1812F417D184}" presName="sibTrans" presStyleCnt="0"/>
      <dgm:spPr/>
    </dgm:pt>
    <dgm:pt modelId="{8BAA1988-BA7A-4DE0-8B39-4C0EB82FE90D}" type="pres">
      <dgm:prSet presAssocID="{FA916D48-584A-4251-8FAC-6F1E1F918FC4}" presName="textNode" presStyleLbl="node1" presStyleIdx="3" presStyleCnt="5">
        <dgm:presLayoutVars>
          <dgm:bulletEnabled val="1"/>
        </dgm:presLayoutVars>
      </dgm:prSet>
      <dgm:spPr/>
    </dgm:pt>
    <dgm:pt modelId="{27E3418B-EDE2-48E0-9BD2-F7A946D80648}" type="pres">
      <dgm:prSet presAssocID="{C7EF2C47-8FB8-4248-B90C-EDEEB57942CE}" presName="sibTrans" presStyleCnt="0"/>
      <dgm:spPr/>
    </dgm:pt>
    <dgm:pt modelId="{97445E10-1EB3-4F47-8FF0-4279ADBB0B2E}" type="pres">
      <dgm:prSet presAssocID="{7576BB0F-ED1C-49EE-883A-3711D5AB32E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809DA20-2EA7-4848-811B-A16215578BF4}" srcId="{8852151B-6320-4288-880B-492E6D270C58}" destId="{0137321F-4100-46C2-9494-3910E99A763C}" srcOrd="1" destOrd="0" parTransId="{F882876A-BAB6-4011-B225-C10A6CDC507E}" sibTransId="{40C319A2-D2E1-4102-BC4E-6AAAC24D0F2B}"/>
    <dgm:cxn modelId="{BFF6682A-B0C0-4B14-A5FB-F9390A919380}" srcId="{8852151B-6320-4288-880B-492E6D270C58}" destId="{7576BB0F-ED1C-49EE-883A-3711D5AB32EB}" srcOrd="4" destOrd="0" parTransId="{34B80469-6B24-46B6-AD54-D17CF807AFE4}" sibTransId="{6E007DD1-0FFC-4F7D-A698-381FBA5F72A0}"/>
    <dgm:cxn modelId="{1FDEEE2B-D38C-49D6-BD86-CB9E01B60B16}" srcId="{8852151B-6320-4288-880B-492E6D270C58}" destId="{88EEAD8B-F261-4B1A-9E71-BADD1E99C762}" srcOrd="0" destOrd="0" parTransId="{BBBAAD49-5D43-45FA-BFBB-A9FE529F0334}" sibTransId="{9DDB341E-CF5A-48FB-B9E7-2BBFE6046C61}"/>
    <dgm:cxn modelId="{D4659C33-1E9B-482A-B15F-A1701334F229}" type="presOf" srcId="{FA916D48-584A-4251-8FAC-6F1E1F918FC4}" destId="{8BAA1988-BA7A-4DE0-8B39-4C0EB82FE90D}" srcOrd="0" destOrd="0" presId="urn:microsoft.com/office/officeart/2005/8/layout/hProcess9"/>
    <dgm:cxn modelId="{B92D206B-F376-4023-8EEB-8F4E6CC9F460}" type="presOf" srcId="{0137321F-4100-46C2-9494-3910E99A763C}" destId="{AD703E1B-12E2-40FE-8CDF-CF38EAC8A08F}" srcOrd="0" destOrd="0" presId="urn:microsoft.com/office/officeart/2005/8/layout/hProcess9"/>
    <dgm:cxn modelId="{E0492170-6361-45F7-B975-A6DA18E7CD7C}" srcId="{8852151B-6320-4288-880B-492E6D270C58}" destId="{FA916D48-584A-4251-8FAC-6F1E1F918FC4}" srcOrd="3" destOrd="0" parTransId="{401FC76C-A440-43B1-91C2-9477433ED6CF}" sibTransId="{C7EF2C47-8FB8-4248-B90C-EDEEB57942CE}"/>
    <dgm:cxn modelId="{286F168B-1E72-449E-B169-D23756DB8E09}" type="presOf" srcId="{8852151B-6320-4288-880B-492E6D270C58}" destId="{36C32FB6-8D92-4F7F-BE59-5956D2FDBC6B}" srcOrd="0" destOrd="0" presId="urn:microsoft.com/office/officeart/2005/8/layout/hProcess9"/>
    <dgm:cxn modelId="{EE3A9B93-D270-4A8F-AB9A-3C786A383FC9}" srcId="{8852151B-6320-4288-880B-492E6D270C58}" destId="{86E9728E-810C-4586-AE61-8D815DE65708}" srcOrd="2" destOrd="0" parTransId="{FE53FCB0-7748-48BA-BA3B-7AD780253BC0}" sibTransId="{42FD5556-A5DD-4383-B9CD-1812F417D184}"/>
    <dgm:cxn modelId="{B211A0DA-FD64-4849-90D9-069C41C37850}" type="presOf" srcId="{88EEAD8B-F261-4B1A-9E71-BADD1E99C762}" destId="{B2F9E0CA-F29E-496E-B3F3-6902B89B703B}" srcOrd="0" destOrd="0" presId="urn:microsoft.com/office/officeart/2005/8/layout/hProcess9"/>
    <dgm:cxn modelId="{35A6F3ED-FD17-483B-827A-67A04F003ECB}" type="presOf" srcId="{7576BB0F-ED1C-49EE-883A-3711D5AB32EB}" destId="{97445E10-1EB3-4F47-8FF0-4279ADBB0B2E}" srcOrd="0" destOrd="0" presId="urn:microsoft.com/office/officeart/2005/8/layout/hProcess9"/>
    <dgm:cxn modelId="{A3603CF9-8C27-4879-994E-6F925924EE9E}" type="presOf" srcId="{86E9728E-810C-4586-AE61-8D815DE65708}" destId="{959036C8-17E3-42CE-94FF-62972E69B87F}" srcOrd="0" destOrd="0" presId="urn:microsoft.com/office/officeart/2005/8/layout/hProcess9"/>
    <dgm:cxn modelId="{0BB59125-29A3-4B76-A09D-F603F01F7AF8}" type="presParOf" srcId="{36C32FB6-8D92-4F7F-BE59-5956D2FDBC6B}" destId="{03D55E26-904D-490A-B48D-FBCF781AF386}" srcOrd="0" destOrd="0" presId="urn:microsoft.com/office/officeart/2005/8/layout/hProcess9"/>
    <dgm:cxn modelId="{1FA6B7AA-C95B-4F99-8A3C-CB73DF2EDCD3}" type="presParOf" srcId="{36C32FB6-8D92-4F7F-BE59-5956D2FDBC6B}" destId="{C79ADBBF-CD1E-4818-A691-79ACFED095CD}" srcOrd="1" destOrd="0" presId="urn:microsoft.com/office/officeart/2005/8/layout/hProcess9"/>
    <dgm:cxn modelId="{38EC1760-591D-4731-BB8E-78471325EB79}" type="presParOf" srcId="{C79ADBBF-CD1E-4818-A691-79ACFED095CD}" destId="{B2F9E0CA-F29E-496E-B3F3-6902B89B703B}" srcOrd="0" destOrd="0" presId="urn:microsoft.com/office/officeart/2005/8/layout/hProcess9"/>
    <dgm:cxn modelId="{F8D9C2B7-475F-487F-AF79-D5DCA67B573F}" type="presParOf" srcId="{C79ADBBF-CD1E-4818-A691-79ACFED095CD}" destId="{BD695FC0-8695-4971-8886-8B9E62687F57}" srcOrd="1" destOrd="0" presId="urn:microsoft.com/office/officeart/2005/8/layout/hProcess9"/>
    <dgm:cxn modelId="{1C1EFC2E-DF6A-4B3A-A7A0-D48BB80EB2E5}" type="presParOf" srcId="{C79ADBBF-CD1E-4818-A691-79ACFED095CD}" destId="{AD703E1B-12E2-40FE-8CDF-CF38EAC8A08F}" srcOrd="2" destOrd="0" presId="urn:microsoft.com/office/officeart/2005/8/layout/hProcess9"/>
    <dgm:cxn modelId="{A7ABE520-E07D-462C-A784-2F572CB02058}" type="presParOf" srcId="{C79ADBBF-CD1E-4818-A691-79ACFED095CD}" destId="{3C936CCC-4845-4319-B3D3-81580EED3960}" srcOrd="3" destOrd="0" presId="urn:microsoft.com/office/officeart/2005/8/layout/hProcess9"/>
    <dgm:cxn modelId="{4D78AC21-5766-437F-83A7-B1DB5829EDCC}" type="presParOf" srcId="{C79ADBBF-CD1E-4818-A691-79ACFED095CD}" destId="{959036C8-17E3-42CE-94FF-62972E69B87F}" srcOrd="4" destOrd="0" presId="urn:microsoft.com/office/officeart/2005/8/layout/hProcess9"/>
    <dgm:cxn modelId="{15735222-AE1F-414E-A26F-394431F04D38}" type="presParOf" srcId="{C79ADBBF-CD1E-4818-A691-79ACFED095CD}" destId="{72B1EACB-7674-4596-B8EB-DFD2828D9203}" srcOrd="5" destOrd="0" presId="urn:microsoft.com/office/officeart/2005/8/layout/hProcess9"/>
    <dgm:cxn modelId="{F140EB13-2E95-4873-B836-DD82BE2A7C0D}" type="presParOf" srcId="{C79ADBBF-CD1E-4818-A691-79ACFED095CD}" destId="{8BAA1988-BA7A-4DE0-8B39-4C0EB82FE90D}" srcOrd="6" destOrd="0" presId="urn:microsoft.com/office/officeart/2005/8/layout/hProcess9"/>
    <dgm:cxn modelId="{7BEB717E-5242-465D-8855-DCD16927FBAC}" type="presParOf" srcId="{C79ADBBF-CD1E-4818-A691-79ACFED095CD}" destId="{27E3418B-EDE2-48E0-9BD2-F7A946D80648}" srcOrd="7" destOrd="0" presId="urn:microsoft.com/office/officeart/2005/8/layout/hProcess9"/>
    <dgm:cxn modelId="{D20D83E5-B416-4E82-B522-24CEE694C0EB}" type="presParOf" srcId="{C79ADBBF-CD1E-4818-A691-79ACFED095CD}" destId="{97445E10-1EB3-4F47-8FF0-4279ADBB0B2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245A2-B277-4E23-8B58-AF8DA82E9CD1}">
      <dsp:nvSpPr>
        <dsp:cNvPr id="0" name=""/>
        <dsp:cNvSpPr/>
      </dsp:nvSpPr>
      <dsp:spPr>
        <a:xfrm>
          <a:off x="1401714" y="0"/>
          <a:ext cx="4609813" cy="460981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5997A-1710-4BD4-99FB-CCE36DD3D7F1}">
      <dsp:nvSpPr>
        <dsp:cNvPr id="0" name=""/>
        <dsp:cNvSpPr/>
      </dsp:nvSpPr>
      <dsp:spPr>
        <a:xfrm>
          <a:off x="3706621" y="847766"/>
          <a:ext cx="2996379" cy="819322"/>
        </a:xfrm>
        <a:prstGeom prst="roundRect">
          <a:avLst/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社交网络</a:t>
          </a:r>
          <a:endParaRPr lang="en-US" altLang="zh-CN" sz="2400" kern="12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大三上 </a:t>
          </a: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32</a:t>
          </a:r>
          <a:r>
            <a:rPr lang="zh-CN" alt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学时</a:t>
          </a:r>
          <a:endParaRPr lang="en-US" sz="1600" kern="12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</dsp:txBody>
      <dsp:txXfrm>
        <a:off x="3746617" y="887762"/>
        <a:ext cx="2916387" cy="739330"/>
      </dsp:txXfrm>
    </dsp:sp>
    <dsp:sp modelId="{CA264A8C-9CD8-4012-A8D3-B45DBFACC438}">
      <dsp:nvSpPr>
        <dsp:cNvPr id="0" name=""/>
        <dsp:cNvSpPr/>
      </dsp:nvSpPr>
      <dsp:spPr>
        <a:xfrm>
          <a:off x="3706621" y="1769504"/>
          <a:ext cx="2996379" cy="819322"/>
        </a:xfrm>
        <a:prstGeom prst="roundRect">
          <a:avLst/>
        </a:prstGeom>
        <a:solidFill>
          <a:srgbClr val="FFFF0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数据可视化实践小学期</a:t>
          </a:r>
          <a:endParaRPr lang="en-US" altLang="zh-CN" sz="2000" kern="12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大二暑期 </a:t>
          </a: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80</a:t>
          </a:r>
          <a:r>
            <a:rPr lang="zh-CN" alt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学时</a:t>
          </a:r>
          <a:endParaRPr lang="en-US" sz="1600" kern="12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</dsp:txBody>
      <dsp:txXfrm>
        <a:off x="3746617" y="1809500"/>
        <a:ext cx="2916387" cy="739330"/>
      </dsp:txXfrm>
    </dsp:sp>
    <dsp:sp modelId="{F0EF1051-B81D-4895-B8AC-37048B11F8F6}">
      <dsp:nvSpPr>
        <dsp:cNvPr id="0" name=""/>
        <dsp:cNvSpPr/>
      </dsp:nvSpPr>
      <dsp:spPr>
        <a:xfrm>
          <a:off x="3706621" y="2691242"/>
          <a:ext cx="2996379" cy="819322"/>
        </a:xfrm>
        <a:prstGeom prst="roundRect">
          <a:avLst/>
        </a:prstGeom>
        <a:solidFill>
          <a:srgbClr val="00B0F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数据可视化</a:t>
          </a:r>
          <a:endParaRPr lang="en-US" altLang="zh-CN" sz="2400" kern="12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大二下  </a:t>
          </a: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32</a:t>
          </a:r>
          <a:r>
            <a:rPr lang="zh-CN" alt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学时</a:t>
          </a:r>
          <a:endParaRPr lang="en-US" sz="1600" kern="12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</dsp:txBody>
      <dsp:txXfrm>
        <a:off x="3746617" y="2731238"/>
        <a:ext cx="2916387" cy="739330"/>
      </dsp:txXfrm>
    </dsp:sp>
    <dsp:sp modelId="{C3178771-D84B-4BFB-BDE3-5117B8D49864}">
      <dsp:nvSpPr>
        <dsp:cNvPr id="0" name=""/>
        <dsp:cNvSpPr/>
      </dsp:nvSpPr>
      <dsp:spPr>
        <a:xfrm>
          <a:off x="3706621" y="3612979"/>
          <a:ext cx="2996379" cy="819322"/>
        </a:xfrm>
        <a:prstGeom prst="roundRect">
          <a:avLst/>
        </a:prstGeom>
        <a:solidFill>
          <a:srgbClr val="BA46B2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大数据技术导论</a:t>
          </a:r>
          <a:endParaRPr lang="en-US" altLang="zh-CN" sz="2400" kern="1200" dirty="0">
            <a:solidFill>
              <a:schemeClr val="tx1">
                <a:lumMod val="50000"/>
              </a:schemeClr>
            </a:solidFill>
            <a:latin typeface="汉真广标" pitchFamily="49" charset="-122"/>
            <a:ea typeface="汉真广标" pitchFamily="49" charset="-122"/>
          </a:endParaRP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大一上 </a:t>
          </a:r>
          <a:r>
            <a:rPr lang="en-US" altLang="zh-CN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48</a:t>
          </a:r>
          <a:r>
            <a:rPr lang="zh-CN" altLang="en-US" sz="1600" kern="1200" dirty="0">
              <a:solidFill>
                <a:schemeClr val="tx1">
                  <a:lumMod val="50000"/>
                </a:schemeClr>
              </a:solidFill>
              <a:latin typeface="汉真广标" pitchFamily="49" charset="-122"/>
              <a:ea typeface="汉真广标" pitchFamily="49" charset="-122"/>
            </a:rPr>
            <a:t>学时</a:t>
          </a:r>
        </a:p>
      </dsp:txBody>
      <dsp:txXfrm>
        <a:off x="3746617" y="3652975"/>
        <a:ext cx="2916387" cy="739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55E26-904D-490A-B48D-FBCF781AF386}">
      <dsp:nvSpPr>
        <dsp:cNvPr id="0" name=""/>
        <dsp:cNvSpPr/>
      </dsp:nvSpPr>
      <dsp:spPr>
        <a:xfrm>
          <a:off x="607814" y="0"/>
          <a:ext cx="6888558" cy="4610100"/>
        </a:xfrm>
        <a:prstGeom prst="rightArrow">
          <a:avLst/>
        </a:prstGeom>
        <a:solidFill>
          <a:srgbClr val="D9E3F5">
            <a:alpha val="16078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9E0CA-F29E-496E-B3F3-6902B89B703B}">
      <dsp:nvSpPr>
        <dsp:cNvPr id="0" name=""/>
        <dsp:cNvSpPr/>
      </dsp:nvSpPr>
      <dsp:spPr>
        <a:xfrm>
          <a:off x="1328" y="1383030"/>
          <a:ext cx="1552322" cy="1844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Java</a:t>
          </a:r>
          <a:r>
            <a:rPr lang="zh-CN" sz="2500" kern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软件网络</a:t>
          </a:r>
        </a:p>
      </dsp:txBody>
      <dsp:txXfrm>
        <a:off x="77106" y="1458808"/>
        <a:ext cx="1400766" cy="1692484"/>
      </dsp:txXfrm>
    </dsp:sp>
    <dsp:sp modelId="{AD703E1B-12E2-40FE-8CDF-CF38EAC8A08F}">
      <dsp:nvSpPr>
        <dsp:cNvPr id="0" name=""/>
        <dsp:cNvSpPr/>
      </dsp:nvSpPr>
      <dsp:spPr>
        <a:xfrm>
          <a:off x="1638630" y="1383030"/>
          <a:ext cx="1552322" cy="1844040"/>
        </a:xfrm>
        <a:prstGeom prst="roundRect">
          <a:avLst/>
        </a:prstGeom>
        <a:solidFill>
          <a:schemeClr val="accent5">
            <a:hueOff val="623814"/>
            <a:satOff val="-12622"/>
            <a:lumOff val="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Python</a:t>
          </a:r>
          <a:r>
            <a:rPr lang="zh-CN" sz="2500" kern="120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软件网络</a:t>
          </a:r>
        </a:p>
      </dsp:txBody>
      <dsp:txXfrm>
        <a:off x="1714408" y="1458808"/>
        <a:ext cx="1400766" cy="1692484"/>
      </dsp:txXfrm>
    </dsp:sp>
    <dsp:sp modelId="{959036C8-17E3-42CE-94FF-62972E69B87F}">
      <dsp:nvSpPr>
        <dsp:cNvPr id="0" name=""/>
        <dsp:cNvSpPr/>
      </dsp:nvSpPr>
      <dsp:spPr>
        <a:xfrm>
          <a:off x="3275932" y="1383030"/>
          <a:ext cx="1552322" cy="1844040"/>
        </a:xfrm>
        <a:prstGeom prst="roundRect">
          <a:avLst/>
        </a:prstGeom>
        <a:solidFill>
          <a:schemeClr val="accent5">
            <a:hueOff val="1247628"/>
            <a:satOff val="-25244"/>
            <a:lumOff val="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词云图算法</a:t>
          </a:r>
        </a:p>
      </dsp:txBody>
      <dsp:txXfrm>
        <a:off x="3351710" y="1458808"/>
        <a:ext cx="1400766" cy="1692484"/>
      </dsp:txXfrm>
    </dsp:sp>
    <dsp:sp modelId="{8BAA1988-BA7A-4DE0-8B39-4C0EB82FE90D}">
      <dsp:nvSpPr>
        <dsp:cNvPr id="0" name=""/>
        <dsp:cNvSpPr/>
      </dsp:nvSpPr>
      <dsp:spPr>
        <a:xfrm>
          <a:off x="4913234" y="1383030"/>
          <a:ext cx="1552322" cy="1844040"/>
        </a:xfrm>
        <a:prstGeom prst="roundRect">
          <a:avLst/>
        </a:prstGeom>
        <a:solidFill>
          <a:schemeClr val="accent5">
            <a:hueOff val="1871442"/>
            <a:satOff val="-37867"/>
            <a:lumOff val="1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>
              <a:solidFill>
                <a:srgbClr val="FF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卷积神经网络可视化</a:t>
          </a:r>
        </a:p>
      </dsp:txBody>
      <dsp:txXfrm>
        <a:off x="4989012" y="1458808"/>
        <a:ext cx="1400766" cy="1692484"/>
      </dsp:txXfrm>
    </dsp:sp>
    <dsp:sp modelId="{97445E10-1EB3-4F47-8FF0-4279ADBB0B2E}">
      <dsp:nvSpPr>
        <dsp:cNvPr id="0" name=""/>
        <dsp:cNvSpPr/>
      </dsp:nvSpPr>
      <dsp:spPr>
        <a:xfrm>
          <a:off x="6550536" y="1383030"/>
          <a:ext cx="1552322" cy="1844040"/>
        </a:xfrm>
        <a:prstGeom prst="roundRect">
          <a:avLst/>
        </a:prstGeom>
        <a:solidFill>
          <a:schemeClr val="accent5">
            <a:hueOff val="2495256"/>
            <a:satOff val="-50489"/>
            <a:lumOff val="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图片</a:t>
          </a:r>
          <a:r>
            <a:rPr lang="en-US" altLang="zh-CN" sz="2500" kern="1200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/</a:t>
          </a:r>
          <a:r>
            <a:rPr lang="zh-CN" sz="2500" kern="1200" dirty="0">
              <a:solidFill>
                <a:srgbClr val="99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rPr>
            <a:t>视频配色提取</a:t>
          </a:r>
        </a:p>
      </dsp:txBody>
      <dsp:txXfrm>
        <a:off x="6626314" y="1458808"/>
        <a:ext cx="1400766" cy="1692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774A6-CF87-420D-B660-F66AA8B985D9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A6D1A-558B-444F-904F-24CD5948D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42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73A343D9-F0B8-406E-B0AC-0B28D955BF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DCC08CA0-8645-41F5-811F-6AF2975FB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>
                <a:latin typeface="Arial" panose="020B0604020202020204" pitchFamily="34" charset="0"/>
              </a:rPr>
              <a:t>保密局的枪声，长春电影制片厂，</a:t>
            </a:r>
            <a:r>
              <a:rPr lang="en-US" altLang="zh-CN">
                <a:latin typeface="Arial" panose="020B0604020202020204" pitchFamily="34" charset="0"/>
              </a:rPr>
              <a:t>1979</a:t>
            </a:r>
            <a:r>
              <a:rPr lang="zh-CN" altLang="en-US">
                <a:latin typeface="Arial" panose="020B0604020202020204" pitchFamily="34" charset="0"/>
              </a:rPr>
              <a:t>年，常彦导演</a:t>
            </a:r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id="{BBB0206B-24DE-492D-9AB2-B34A7F6E3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BA3336C9-BBE2-473D-B078-923B021A131A}" type="slidenum">
              <a:rPr lang="en-US" altLang="zh-CN" smtClean="0">
                <a:ea typeface="宋体" panose="02010600030101010101" pitchFamily="2" charset="-122"/>
              </a:rPr>
              <a:pPr/>
              <a:t>5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24EB75E4-8C11-49E9-9C0C-789E4D1B7BD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4F34E98-6AA8-407F-A467-DE24ED4698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821AA734-D6BD-4443-B24D-AD86AF1861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094477-B473-4661-BB95-341C3C1746F1}" type="slidenum">
              <a:rPr lang="zh-CN" altLang="en-US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BB1C9C06-EB86-44C5-A247-78D0231F866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10E228B9-11AE-49DF-AE72-094F74A6948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D236C9A6-FF60-4122-9FF9-03C85045873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6867" name="文本占位符 2">
            <a:extLst>
              <a:ext uri="{FF2B5EF4-FFF2-40B4-BE49-F238E27FC236}">
                <a16:creationId xmlns:a16="http://schemas.microsoft.com/office/drawing/2014/main" id="{B9C45D82-F285-4963-A553-B4A72DC92B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6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56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308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71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39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366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154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51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E88E7C4D-ABF3-48E1-9751-08364381CDD7}"/>
              </a:ext>
            </a:extLst>
          </p:cNvPr>
          <p:cNvSpPr/>
          <p:nvPr/>
        </p:nvSpPr>
        <p:spPr bwMode="auto">
          <a:xfrm rot="7086271">
            <a:off x="7018339" y="2316693"/>
            <a:ext cx="1482725" cy="1976967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57600" y="2869200"/>
            <a:ext cx="4368000" cy="1008000"/>
          </a:xfrm>
        </p:spPr>
        <p:txBody>
          <a:bodyPr anchor="t">
            <a:normAutofit/>
          </a:bodyPr>
          <a:lstStyle>
            <a:lvl1pPr>
              <a:defRPr sz="6000" b="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032000" y="3916800"/>
            <a:ext cx="2923200" cy="527615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日期占位符 7">
            <a:extLst>
              <a:ext uri="{FF2B5EF4-FFF2-40B4-BE49-F238E27FC236}">
                <a16:creationId xmlns:a16="http://schemas.microsoft.com/office/drawing/2014/main" id="{E063BA12-D240-415F-A966-44F85F4B5A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9E618-BD20-4DD9-A145-074D74CD75AC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7" name="页脚占位符 8">
            <a:extLst>
              <a:ext uri="{FF2B5EF4-FFF2-40B4-BE49-F238E27FC236}">
                <a16:creationId xmlns:a16="http://schemas.microsoft.com/office/drawing/2014/main" id="{ABC7227E-443B-4E53-8122-345521A436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D6765787-EF9D-4031-8821-7FFC561BA8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168F6-184D-47A6-BD67-40F5BD9DB7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12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E88E7C4D-ABF3-48E1-9751-08364381CDD7}"/>
              </a:ext>
            </a:extLst>
          </p:cNvPr>
          <p:cNvSpPr/>
          <p:nvPr/>
        </p:nvSpPr>
        <p:spPr bwMode="auto">
          <a:xfrm rot="7086271">
            <a:off x="7018339" y="2316693"/>
            <a:ext cx="1482725" cy="1976967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57600" y="2869200"/>
            <a:ext cx="4368000" cy="1008000"/>
          </a:xfrm>
        </p:spPr>
        <p:txBody>
          <a:bodyPr anchor="t">
            <a:normAutofit/>
          </a:bodyPr>
          <a:lstStyle>
            <a:lvl1pPr>
              <a:defRPr sz="6000" b="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032000" y="3916800"/>
            <a:ext cx="2923200" cy="527615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日期占位符 7">
            <a:extLst>
              <a:ext uri="{FF2B5EF4-FFF2-40B4-BE49-F238E27FC236}">
                <a16:creationId xmlns:a16="http://schemas.microsoft.com/office/drawing/2014/main" id="{E063BA12-D240-415F-A966-44F85F4B5A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9E618-BD20-4DD9-A145-074D74CD75AC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7" name="页脚占位符 8">
            <a:extLst>
              <a:ext uri="{FF2B5EF4-FFF2-40B4-BE49-F238E27FC236}">
                <a16:creationId xmlns:a16="http://schemas.microsoft.com/office/drawing/2014/main" id="{ABC7227E-443B-4E53-8122-345521A436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D6765787-EF9D-4031-8821-7FFC561BA8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168F6-184D-47A6-BD67-40F5BD9DB7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0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12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70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6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8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48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95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05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9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1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CF1974@126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ost.ocks.org/mike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zeelab.xy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8.jpe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2.xml"/><Relationship Id="rId9" Type="http://schemas.openxmlformats.org/officeDocument/2006/relationships/hyperlink" Target="http://shixialiu.com/publications/cnnvis/dem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ykxldz.github.io/MUX_Artist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CSSEGISandData/COVID-1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ost.ocks.org/mike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3js.org/d3.v3.min.js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2766" y="1263556"/>
            <a:ext cx="9144000" cy="2455004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数据可视化基础篇</a:t>
            </a:r>
            <a:br>
              <a:rPr lang="en-US" altLang="zh-CN" sz="6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第一章  概述</a:t>
            </a:r>
            <a:endParaRPr lang="zh-CN" altLang="en-US" sz="6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84366" y="4112405"/>
            <a:ext cx="6400800" cy="1947333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/>
              <a:t>李春芳</a:t>
            </a:r>
            <a:endParaRPr lang="en-US" altLang="zh-CN" sz="2800" dirty="0"/>
          </a:p>
          <a:p>
            <a:pPr algn="ctr"/>
            <a:r>
              <a:rPr lang="zh-CN" altLang="en-US" sz="2800" dirty="0"/>
              <a:t> </a:t>
            </a:r>
            <a:r>
              <a:rPr lang="en-US" altLang="zh-CN" sz="2800" dirty="0">
                <a:hlinkClick r:id="rId2"/>
              </a:rPr>
              <a:t>LCF1974@126.com</a:t>
            </a:r>
            <a:endParaRPr lang="en-US" altLang="zh-CN" sz="2800" dirty="0"/>
          </a:p>
          <a:p>
            <a:pPr algn="ctr"/>
            <a:r>
              <a:rPr lang="en-US" altLang="zh-CN" sz="2800" dirty="0"/>
              <a:t>13269636506  </a:t>
            </a:r>
            <a:r>
              <a:rPr lang="zh-CN" altLang="en-US" sz="2800" dirty="0"/>
              <a:t>中传</a:t>
            </a:r>
            <a:r>
              <a:rPr lang="en-US" altLang="zh-CN" sz="2800" dirty="0"/>
              <a:t>48#A903</a:t>
            </a:r>
          </a:p>
          <a:p>
            <a:pPr algn="ctr"/>
            <a:endParaRPr lang="en-US" altLang="zh-CN" sz="2800" dirty="0"/>
          </a:p>
          <a:p>
            <a:pPr algn="ctr"/>
            <a:endParaRPr lang="zh-CN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2961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数据可视化？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3100" dirty="0">
                <a:solidFill>
                  <a:srgbClr val="FF0000"/>
                </a:solidFill>
              </a:rPr>
              <a:t>信息记录</a:t>
            </a:r>
            <a:br>
              <a:rPr lang="en-US" altLang="zh-CN" sz="3100" dirty="0"/>
            </a:br>
            <a:r>
              <a:rPr lang="zh-CN" altLang="en-US" sz="3100" dirty="0">
                <a:solidFill>
                  <a:srgbClr val="FF0000"/>
                </a:solidFill>
              </a:rPr>
              <a:t>支持对信息的推理和分析</a:t>
            </a:r>
            <a:br>
              <a:rPr lang="en-US" altLang="zh-CN" sz="3100" dirty="0">
                <a:solidFill>
                  <a:srgbClr val="FF0000"/>
                </a:solidFill>
              </a:rPr>
            </a:br>
            <a:r>
              <a:rPr lang="zh-CN" altLang="en-US" sz="3100" dirty="0">
                <a:solidFill>
                  <a:srgbClr val="FF0000"/>
                </a:solidFill>
              </a:rPr>
              <a:t>信息传播与协同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89" y="2701438"/>
            <a:ext cx="4848225" cy="2419350"/>
          </a:xfrm>
        </p:spPr>
      </p:pic>
      <p:sp>
        <p:nvSpPr>
          <p:cNvPr id="3" name="矩形 2"/>
          <p:cNvSpPr/>
          <p:nvPr/>
        </p:nvSpPr>
        <p:spPr>
          <a:xfrm>
            <a:off x="1463040" y="5375255"/>
            <a:ext cx="8656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奇数和的可视化：</a:t>
            </a:r>
            <a:r>
              <a:rPr lang="en-US" altLang="zh-CN" sz="2800" dirty="0"/>
              <a:t>1+3+5+7+9=25</a:t>
            </a:r>
          </a:p>
          <a:p>
            <a:r>
              <a:rPr lang="zh-CN" altLang="en-US" sz="2800" dirty="0"/>
              <a:t>勾股定理证明：</a:t>
            </a:r>
            <a:r>
              <a:rPr lang="en-US" altLang="zh-CN" sz="2800" dirty="0"/>
              <a:t>C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=a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+b</a:t>
            </a:r>
            <a:r>
              <a:rPr lang="en-US" altLang="zh-CN" sz="2800" baseline="30000" dirty="0"/>
              <a:t>2</a:t>
            </a:r>
            <a:endParaRPr lang="zh-CN" alt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48885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数据可视化？</a:t>
            </a:r>
            <a:r>
              <a:rPr lang="zh-CN" altLang="en-US" dirty="0">
                <a:solidFill>
                  <a:srgbClr val="0070C0"/>
                </a:solidFill>
              </a:rPr>
              <a:t>从认识世界的角度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25670" y="2753360"/>
            <a:ext cx="10536970" cy="29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数据的</a:t>
            </a:r>
            <a:r>
              <a:rPr lang="zh-CN" altLang="en-US" sz="3600" dirty="0">
                <a:solidFill>
                  <a:srgbClr val="FF0000"/>
                </a:solidFill>
              </a:rPr>
              <a:t>采集、提取和理解</a:t>
            </a:r>
            <a:r>
              <a:rPr lang="zh-CN" altLang="en-US" sz="3600" dirty="0"/>
              <a:t>是人类感知和认识世界的基本途径之一，数据可视化为人类</a:t>
            </a:r>
            <a:r>
              <a:rPr lang="zh-CN" altLang="en-US" sz="3600" dirty="0">
                <a:solidFill>
                  <a:srgbClr val="FF0000"/>
                </a:solidFill>
              </a:rPr>
              <a:t>洞察数据的内涵、理解数据蕴含的规律</a:t>
            </a:r>
            <a:r>
              <a:rPr lang="zh-CN" altLang="en-US" sz="3600" dirty="0"/>
              <a:t>提供了重要的手段</a:t>
            </a:r>
            <a:r>
              <a:rPr lang="zh-CN" altLang="zh-CN" sz="3600" dirty="0"/>
              <a:t>。</a:t>
            </a:r>
            <a:endParaRPr lang="en-US" altLang="zh-CN" sz="3600" dirty="0"/>
          </a:p>
          <a:p>
            <a:endParaRPr lang="en-US" altLang="zh-CN" sz="3600" dirty="0"/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8012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2418080"/>
            <a:ext cx="4880187" cy="32512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英国医生</a:t>
            </a:r>
            <a:r>
              <a:rPr lang="en-US" altLang="zh-CN" dirty="0"/>
              <a:t>John Snow</a:t>
            </a:r>
            <a:r>
              <a:rPr lang="zh-CN" altLang="en-US" dirty="0"/>
              <a:t>发现霍乱和水井的关系，即著名的</a:t>
            </a:r>
            <a:r>
              <a:rPr lang="en-US" altLang="zh-CN" dirty="0"/>
              <a:t>ghost map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自：</a:t>
            </a:r>
            <a:r>
              <a:rPr lang="en-US" altLang="zh-CN" dirty="0"/>
              <a:t>datavis.ca</a:t>
            </a:r>
            <a:br>
              <a:rPr lang="en-US" altLang="zh-CN" dirty="0"/>
            </a:br>
            <a:br>
              <a:rPr lang="zh-CN" altLang="zh-CN" dirty="0"/>
            </a:b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95" y="0"/>
            <a:ext cx="7406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6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数据可视化？</a:t>
            </a:r>
            <a:r>
              <a:rPr lang="zh-CN" altLang="en-US" dirty="0">
                <a:solidFill>
                  <a:srgbClr val="0070C0"/>
                </a:solidFill>
              </a:rPr>
              <a:t>从大数据的角度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600" dirty="0"/>
              <a:t>大</a:t>
            </a:r>
            <a:r>
              <a:rPr lang="zh-CN" altLang="zh-CN" sz="3200" dirty="0"/>
              <a:t>数据</a:t>
            </a:r>
            <a:r>
              <a:rPr lang="zh-CN" altLang="zh-CN" sz="3600" dirty="0"/>
              <a:t>时代，</a:t>
            </a:r>
            <a:r>
              <a:rPr lang="zh-CN" altLang="zh-CN" sz="3600" dirty="0">
                <a:solidFill>
                  <a:srgbClr val="FF0000"/>
                </a:solidFill>
              </a:rPr>
              <a:t>海量数据的理解</a:t>
            </a:r>
            <a:r>
              <a:rPr lang="zh-CN" altLang="zh-CN" sz="3600" dirty="0"/>
              <a:t>成为极富挑战性的难题。</a:t>
            </a:r>
            <a:endParaRPr lang="en-US" altLang="zh-CN" sz="3600" dirty="0"/>
          </a:p>
          <a:p>
            <a:r>
              <a:rPr lang="zh-CN" altLang="zh-CN" sz="3600" dirty="0"/>
              <a:t>可视化在</a:t>
            </a:r>
            <a:r>
              <a:rPr lang="zh-CN" altLang="zh-CN" sz="3600" dirty="0">
                <a:solidFill>
                  <a:srgbClr val="FF0000"/>
                </a:solidFill>
              </a:rPr>
              <a:t>传播信息、压缩数据、解释问题、发现知识、归纳结论</a:t>
            </a:r>
            <a:r>
              <a:rPr lang="zh-CN" altLang="zh-CN" sz="3600" dirty="0"/>
              <a:t>中发挥着重要作用。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234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2378ACB-7D55-4238-98A9-6D295F82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184150"/>
            <a:ext cx="8458200" cy="9906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FFC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数据可视化的作用：</a:t>
            </a:r>
            <a:r>
              <a:rPr lang="zh-CN" altLang="en-US" sz="3600" dirty="0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视物致知  宽物善知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EB7E87-EC9B-40F9-921A-79B493115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1371600"/>
            <a:ext cx="8077200" cy="14478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B05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从看见物体到获取知识：数据、信息、知识、智慧</a:t>
            </a:r>
            <a:endParaRPr lang="en-US" altLang="zh-CN" sz="2400" dirty="0">
              <a:solidFill>
                <a:srgbClr val="00B05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B05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http://www.vizinsight.com/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B05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https://en.wikipedia.org/wiki/Data_visualization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B05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Connected China-http://china.fathom.info/</a:t>
            </a:r>
          </a:p>
          <a:p>
            <a:pPr>
              <a:defRPr/>
            </a:pPr>
            <a:endParaRPr lang="zh-CN" altLang="en-US" sz="2800" dirty="0">
              <a:solidFill>
                <a:srgbClr val="00B05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pic>
        <p:nvPicPr>
          <p:cNvPr id="26628" name="图片 1">
            <a:extLst>
              <a:ext uri="{FF2B5EF4-FFF2-40B4-BE49-F238E27FC236}">
                <a16:creationId xmlns:a16="http://schemas.microsoft.com/office/drawing/2014/main" id="{17038D99-5915-47E5-BE88-BCF59F45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1"/>
            <a:ext cx="9144000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069BF9-B086-4958-A9C6-0DF0737F373C}"/>
              </a:ext>
            </a:extLst>
          </p:cNvPr>
          <p:cNvSpPr/>
          <p:nvPr/>
        </p:nvSpPr>
        <p:spPr>
          <a:xfrm>
            <a:off x="1524001" y="6019732"/>
            <a:ext cx="5262979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perspective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5400" b="1" dirty="0">
                <a:ln/>
                <a:solidFill>
                  <a:srgbClr val="FF00FF"/>
                </a:solidFill>
              </a:rPr>
              <a:t>好看</a:t>
            </a:r>
            <a:r>
              <a:rPr lang="en-US" altLang="zh-CN" sz="5400" b="1" dirty="0">
                <a:ln/>
                <a:solidFill>
                  <a:srgbClr val="FF00FF"/>
                </a:solidFill>
              </a:rPr>
              <a:t>=</a:t>
            </a:r>
            <a:r>
              <a:rPr lang="zh-CN" altLang="en-US" sz="5400" b="1" dirty="0">
                <a:ln/>
                <a:solidFill>
                  <a:srgbClr val="FF00FF"/>
                </a:solidFill>
              </a:rPr>
              <a:t>美观</a:t>
            </a:r>
            <a:r>
              <a:rPr lang="en-US" altLang="zh-CN" sz="5400" b="1" dirty="0">
                <a:ln/>
                <a:solidFill>
                  <a:srgbClr val="FF00FF"/>
                </a:solidFill>
              </a:rPr>
              <a:t>&amp;</a:t>
            </a:r>
            <a:r>
              <a:rPr lang="zh-CN" altLang="en-US" sz="5400" b="1" dirty="0">
                <a:ln/>
                <a:solidFill>
                  <a:srgbClr val="FF00FF"/>
                </a:solidFill>
              </a:rPr>
              <a:t>容易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3" descr="http://www.wallpost.cn/data/attachment/portal/201511/17/134625do4gql27mg1ml55q.png">
            <a:extLst>
              <a:ext uri="{FF2B5EF4-FFF2-40B4-BE49-F238E27FC236}">
                <a16:creationId xmlns:a16="http://schemas.microsoft.com/office/drawing/2014/main" id="{FEA0BF72-7BCA-4835-9F2A-F99599C8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9" y="5486400"/>
            <a:ext cx="24415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0E18633-AB21-49AA-9D67-5224042644B8}"/>
              </a:ext>
            </a:extLst>
          </p:cNvPr>
          <p:cNvSpPr txBox="1">
            <a:spLocks/>
          </p:cNvSpPr>
          <p:nvPr/>
        </p:nvSpPr>
        <p:spPr>
          <a:xfrm>
            <a:off x="1546226" y="2312988"/>
            <a:ext cx="9121775" cy="46291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zh-CN" sz="1950" dirty="0">
              <a:solidFill>
                <a:srgbClr val="7030A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>
              <a:defRPr/>
            </a:pPr>
            <a:endParaRPr lang="en-US" altLang="zh-CN" sz="1950" dirty="0">
              <a:solidFill>
                <a:srgbClr val="7030A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>
              <a:defRPr/>
            </a:pPr>
            <a:endParaRPr lang="en-US" altLang="zh-CN" sz="1950" dirty="0">
              <a:solidFill>
                <a:srgbClr val="7030A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>
              <a:defRPr/>
            </a:pPr>
            <a:endParaRPr lang="en-US" altLang="zh-CN" sz="1950" dirty="0">
              <a:solidFill>
                <a:srgbClr val="7030A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>
              <a:defRPr/>
            </a:pPr>
            <a:endParaRPr lang="en-US" altLang="zh-CN" sz="1950" dirty="0">
              <a:solidFill>
                <a:srgbClr val="7030A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浙大  陈为：</a:t>
            </a:r>
            <a:r>
              <a:rPr lang="en-US" altLang="zh-CN" sz="2200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http://www.cad.zju.edu.cn/home/chenwei</a:t>
            </a:r>
            <a:endParaRPr lang="en-US" altLang="zh-CN" dirty="0">
              <a:solidFill>
                <a:srgbClr val="7030A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北大  袁晓如：</a:t>
            </a:r>
            <a:r>
              <a:rPr lang="en-US" altLang="zh-CN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http://vis.pku.edu.cn/yuanxiaoru/</a:t>
            </a:r>
          </a:p>
          <a:p>
            <a:pPr>
              <a:defRPr/>
            </a:pPr>
            <a:r>
              <a:rPr lang="zh-CN" altLang="en-US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微软亚研院</a:t>
            </a:r>
            <a:r>
              <a:rPr lang="en-US" altLang="zh-CN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/</a:t>
            </a:r>
            <a:r>
              <a:rPr lang="zh-CN" altLang="en-US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清华  刘世霞：</a:t>
            </a:r>
            <a:r>
              <a:rPr lang="en-US" altLang="zh-CN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http://www.shixialiu.com/</a:t>
            </a:r>
          </a:p>
          <a:p>
            <a:pPr>
              <a:defRPr/>
            </a:pPr>
            <a:r>
              <a:rPr lang="zh-CN" altLang="en-US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北航  任磊   大数据可视分析综述</a:t>
            </a:r>
            <a:endParaRPr lang="en-US" altLang="zh-CN" dirty="0">
              <a:solidFill>
                <a:srgbClr val="7030A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传媒大学  数据可视化应用</a:t>
            </a:r>
            <a:r>
              <a:rPr lang="en-US" altLang="zh-CN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&amp;</a:t>
            </a:r>
            <a:r>
              <a:rPr lang="zh-CN" altLang="en-US" dirty="0">
                <a:solidFill>
                  <a:srgbClr val="7030A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数据新闻  沈浩</a:t>
            </a:r>
            <a:endParaRPr lang="en-US" altLang="zh-CN" dirty="0">
              <a:solidFill>
                <a:srgbClr val="7030A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财新网  媒体数据可视化  任远</a:t>
            </a:r>
            <a:r>
              <a:rPr lang="en-US" altLang="zh-CN" dirty="0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http://renyuan.co/</a:t>
            </a:r>
          </a:p>
          <a:p>
            <a:pPr>
              <a:defRPr/>
            </a:pPr>
            <a:r>
              <a:rPr lang="zh-CN" altLang="en-US" dirty="0">
                <a:solidFill>
                  <a:srgbClr val="FFC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清华美院  向帆：秘密的设计（爱奇艺）</a:t>
            </a:r>
            <a:endParaRPr lang="en-US" altLang="zh-CN" dirty="0">
              <a:solidFill>
                <a:srgbClr val="FFC00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pic>
        <p:nvPicPr>
          <p:cNvPr id="27652" name="图片 9">
            <a:extLst>
              <a:ext uri="{FF2B5EF4-FFF2-40B4-BE49-F238E27FC236}">
                <a16:creationId xmlns:a16="http://schemas.microsoft.com/office/drawing/2014/main" id="{5ADA9C44-672E-4EB4-857B-22171BFBD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5238"/>
            <a:ext cx="18351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96018E-DF02-4084-90C5-6970E7BF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46063"/>
            <a:ext cx="8288338" cy="6858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数据可视化：国内研究团队</a:t>
            </a:r>
          </a:p>
        </p:txBody>
      </p:sp>
      <p:pic>
        <p:nvPicPr>
          <p:cNvPr id="27654" name="内容占位符 3">
            <a:extLst>
              <a:ext uri="{FF2B5EF4-FFF2-40B4-BE49-F238E27FC236}">
                <a16:creationId xmlns:a16="http://schemas.microsoft.com/office/drawing/2014/main" id="{FCEA209F-030F-44CE-944D-30DE7EB5F8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9150" y="2312988"/>
            <a:ext cx="1371600" cy="1371600"/>
          </a:xfrm>
        </p:spPr>
      </p:pic>
      <p:pic>
        <p:nvPicPr>
          <p:cNvPr id="27655" name="图片 5">
            <a:extLst>
              <a:ext uri="{FF2B5EF4-FFF2-40B4-BE49-F238E27FC236}">
                <a16:creationId xmlns:a16="http://schemas.microsoft.com/office/drawing/2014/main" id="{5A2BD365-B0B7-443B-8DB5-55A21907A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5" r="11208" b="40028"/>
          <a:stretch>
            <a:fillRect/>
          </a:stretch>
        </p:blipFill>
        <p:spPr bwMode="auto">
          <a:xfrm>
            <a:off x="4730750" y="2312988"/>
            <a:ext cx="11445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图片 6">
            <a:extLst>
              <a:ext uri="{FF2B5EF4-FFF2-40B4-BE49-F238E27FC236}">
                <a16:creationId xmlns:a16="http://schemas.microsoft.com/office/drawing/2014/main" id="{6A26BF7F-F6D5-46BC-A824-AEF216EC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38" y="2312988"/>
            <a:ext cx="12366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图片 7">
            <a:extLst>
              <a:ext uri="{FF2B5EF4-FFF2-40B4-BE49-F238E27FC236}">
                <a16:creationId xmlns:a16="http://schemas.microsoft.com/office/drawing/2014/main" id="{895541EB-E148-4513-9C17-22110297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2312988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2" descr="Processing互动编程">
            <a:extLst>
              <a:ext uri="{FF2B5EF4-FFF2-40B4-BE49-F238E27FC236}">
                <a16:creationId xmlns:a16="http://schemas.microsoft.com/office/drawing/2014/main" id="{1034899F-3D5A-4C78-BBBF-30C8F608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0" y="246063"/>
            <a:ext cx="1639888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图片 8">
            <a:extLst>
              <a:ext uri="{FF2B5EF4-FFF2-40B4-BE49-F238E27FC236}">
                <a16:creationId xmlns:a16="http://schemas.microsoft.com/office/drawing/2014/main" id="{6F30AE84-BA68-406A-81F1-82CD710D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00" y="2330450"/>
            <a:ext cx="153035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0" name="Picture 1" descr="C:\Users\Lenovo\Documents\Tencent Files\115305288\Image\C2C\3U}RS~87T0%INH~59_LQD_9.jpg">
            <a:extLst>
              <a:ext uri="{FF2B5EF4-FFF2-40B4-BE49-F238E27FC236}">
                <a16:creationId xmlns:a16="http://schemas.microsoft.com/office/drawing/2014/main" id="{418C1964-B90B-44DA-8DCC-6360646C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64" y="234950"/>
            <a:ext cx="1525587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3">
            <a:extLst>
              <a:ext uri="{FF2B5EF4-FFF2-40B4-BE49-F238E27FC236}">
                <a16:creationId xmlns:a16="http://schemas.microsoft.com/office/drawing/2014/main" id="{F9B0A0A3-118B-4E80-8D8D-6B2B05C0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354264"/>
            <a:ext cx="4618038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41EEFB-E02C-4447-A012-7BDA4E8E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数据可视化：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API/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E6F2C-3AC4-4952-8C42-266EF0E4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538" y="1257300"/>
            <a:ext cx="8356600" cy="4343400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800" dirty="0"/>
              <a:t>D3.JS:</a:t>
            </a:r>
            <a:r>
              <a:rPr lang="en-US" altLang="zh-CN" dirty="0"/>
              <a:t>D3js.org</a:t>
            </a:r>
          </a:p>
          <a:p>
            <a:pPr lvl="1">
              <a:defRPr/>
            </a:pPr>
            <a:r>
              <a:rPr lang="en-US" altLang="zh-CN" sz="2400" dirty="0">
                <a:hlinkClick r:id="rId3"/>
              </a:rPr>
              <a:t>https://bost.ocks.org/mike/</a:t>
            </a:r>
            <a:endParaRPr lang="en-US" altLang="zh-CN" sz="2400" dirty="0"/>
          </a:p>
          <a:p>
            <a:pPr lvl="1">
              <a:defRPr/>
            </a:pPr>
            <a:r>
              <a:rPr lang="en-US" altLang="zh-CN" sz="2400" dirty="0"/>
              <a:t>JavaScript</a:t>
            </a:r>
            <a:r>
              <a:rPr lang="zh-CN" altLang="en-US" sz="2400" dirty="0"/>
              <a:t>的可视化</a:t>
            </a:r>
            <a:r>
              <a:rPr lang="en-US" altLang="zh-CN" sz="2400" dirty="0"/>
              <a:t>API</a:t>
            </a:r>
          </a:p>
          <a:p>
            <a:pPr lvl="1">
              <a:defRPr/>
            </a:pPr>
            <a:r>
              <a:rPr lang="zh-CN" altLang="en-US" sz="2400" dirty="0"/>
              <a:t>批量数据绑定</a:t>
            </a:r>
            <a:endParaRPr lang="en-US" altLang="zh-CN" sz="2400" dirty="0"/>
          </a:p>
          <a:p>
            <a:pPr lvl="1">
              <a:defRPr/>
            </a:pPr>
            <a:r>
              <a:rPr lang="zh-CN" altLang="en-US" sz="2400" dirty="0"/>
              <a:t>匿名函数</a:t>
            </a:r>
            <a:endParaRPr lang="en-US" altLang="zh-CN" sz="2400" dirty="0"/>
          </a:p>
          <a:p>
            <a:pPr lvl="1">
              <a:defRPr/>
            </a:pPr>
            <a:r>
              <a:rPr lang="zh-CN" altLang="en-US" sz="2400" dirty="0"/>
              <a:t>计算布局和绘制图形分开</a:t>
            </a:r>
            <a:endParaRPr lang="en-US" altLang="zh-CN" sz="2400" dirty="0"/>
          </a:p>
          <a:p>
            <a:pPr lvl="1">
              <a:defRPr/>
            </a:pPr>
            <a:r>
              <a:rPr lang="en-US" altLang="zh-CN" sz="2400" dirty="0"/>
              <a:t>SVG/Canvas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800" dirty="0"/>
              <a:t>Processing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800" dirty="0" err="1"/>
              <a:t>Echart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800" dirty="0"/>
              <a:t>东软：图表秀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800" dirty="0"/>
              <a:t>微软</a:t>
            </a:r>
            <a:r>
              <a:rPr lang="en-US" altLang="zh-CN" sz="2800" dirty="0"/>
              <a:t>BI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800" dirty="0"/>
              <a:t>IBM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ManyEyes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A498B6-351E-4F88-A7CE-5CE8EAA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788" y="152400"/>
            <a:ext cx="8153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数据可视化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=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数据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+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可视化</a:t>
            </a:r>
            <a:endParaRPr lang="zh-CN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9" name="内容占位符 1">
            <a:extLst>
              <a:ext uri="{FF2B5EF4-FFF2-40B4-BE49-F238E27FC236}">
                <a16:creationId xmlns:a16="http://schemas.microsoft.com/office/drawing/2014/main" id="{F8F79309-CF4D-459D-AF89-A1B84379EC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43114" y="1524000"/>
            <a:ext cx="8105775" cy="4610100"/>
          </a:xfrm>
        </p:spPr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2800">
                <a:solidFill>
                  <a:srgbClr val="FF00FF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与语言无关：</a:t>
            </a:r>
            <a:r>
              <a:rPr lang="en-US" altLang="zh-CN" sz="2800">
                <a:latin typeface="汉真广标" panose="02010609000101010101" pitchFamily="49" charset="-122"/>
                <a:ea typeface="汉真广标" panose="02010609000101010101" pitchFamily="49" charset="-122"/>
              </a:rPr>
              <a:t>C/C++/Java/Python/R/JavaScript</a:t>
            </a:r>
            <a:br>
              <a:rPr lang="en-US" altLang="zh-CN" sz="2800">
                <a:latin typeface="汉真广标" panose="02010609000101010101" pitchFamily="49" charset="-122"/>
                <a:ea typeface="汉真广标" panose="02010609000101010101" pitchFamily="49" charset="-122"/>
              </a:rPr>
            </a:br>
            <a:endParaRPr lang="en-US" altLang="zh-CN" sz="2800"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2800">
                <a:solidFill>
                  <a:srgbClr val="FF00FF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为什么是</a:t>
            </a:r>
            <a:r>
              <a:rPr lang="en-US" altLang="zh-CN" sz="2800">
                <a:solidFill>
                  <a:srgbClr val="FF00FF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JavaScript</a:t>
            </a:r>
            <a:r>
              <a:rPr lang="zh-CN" altLang="en-US" sz="2800">
                <a:solidFill>
                  <a:srgbClr val="FF00FF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？嵌入软件使用</a:t>
            </a:r>
            <a:br>
              <a:rPr lang="zh-CN" altLang="en-US" sz="2800">
                <a:latin typeface="汉真广标" panose="02010609000101010101" pitchFamily="49" charset="-122"/>
                <a:ea typeface="汉真广标" panose="02010609000101010101" pitchFamily="49" charset="-122"/>
              </a:rPr>
            </a:br>
            <a:endParaRPr lang="zh-CN" altLang="en-US" sz="2800"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 algn="l">
              <a:buFont typeface="Wingdings" panose="05000000000000000000" pitchFamily="2" charset="2"/>
              <a:buChar char="l"/>
            </a:pPr>
            <a:r>
              <a:rPr lang="en-US" altLang="zh-CN" sz="2800">
                <a:latin typeface="汉真广标" panose="02010609000101010101" pitchFamily="49" charset="-122"/>
                <a:ea typeface="汉真广标" panose="02010609000101010101" pitchFamily="49" charset="-122"/>
              </a:rPr>
              <a:t>D3.JS/Echart</a:t>
            </a:r>
            <a:r>
              <a:rPr lang="zh-CN" altLang="en-US" sz="2800">
                <a:latin typeface="汉真广标" panose="02010609000101010101" pitchFamily="49" charset="-122"/>
                <a:ea typeface="汉真广标" panose="02010609000101010101" pitchFamily="49" charset="-122"/>
              </a:rPr>
              <a:t>是对</a:t>
            </a:r>
            <a:r>
              <a:rPr lang="en-US" altLang="zh-CN" sz="2800">
                <a:latin typeface="汉真广标" panose="02010609000101010101" pitchFamily="49" charset="-122"/>
                <a:ea typeface="汉真广标" panose="02010609000101010101" pitchFamily="49" charset="-122"/>
              </a:rPr>
              <a:t>JavaScript</a:t>
            </a:r>
            <a:r>
              <a:rPr lang="zh-CN" altLang="en-US" sz="2800">
                <a:latin typeface="汉真广标" panose="02010609000101010101" pitchFamily="49" charset="-122"/>
                <a:ea typeface="汉真广标" panose="02010609000101010101" pitchFamily="49" charset="-122"/>
              </a:rPr>
              <a:t>可视化的封装</a:t>
            </a:r>
            <a:br>
              <a:rPr lang="zh-CN" altLang="en-US" sz="2800">
                <a:latin typeface="汉真广标" panose="02010609000101010101" pitchFamily="49" charset="-122"/>
                <a:ea typeface="汉真广标" panose="02010609000101010101" pitchFamily="49" charset="-122"/>
              </a:rPr>
            </a:br>
            <a:endParaRPr lang="zh-CN" altLang="en-US" sz="2800"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2800">
                <a:latin typeface="汉真广标" panose="02010609000101010101" pitchFamily="49" charset="-122"/>
                <a:ea typeface="汉真广标" panose="02010609000101010101" pitchFamily="49" charset="-122"/>
              </a:rPr>
              <a:t>可以写原生态的</a:t>
            </a:r>
            <a:r>
              <a:rPr lang="en-US" altLang="zh-CN" sz="2800">
                <a:latin typeface="汉真广标" panose="02010609000101010101" pitchFamily="49" charset="-122"/>
                <a:ea typeface="汉真广标" panose="02010609000101010101" pitchFamily="49" charset="-122"/>
              </a:rPr>
              <a:t>JavaScript</a:t>
            </a:r>
            <a:r>
              <a:rPr lang="zh-CN" altLang="en-US" sz="2800">
                <a:latin typeface="汉真广标" panose="02010609000101010101" pitchFamily="49" charset="-122"/>
                <a:ea typeface="汉真广标" panose="02010609000101010101" pitchFamily="49" charset="-122"/>
              </a:rPr>
              <a:t>实现可视化</a:t>
            </a:r>
            <a:br>
              <a:rPr lang="zh-CN" altLang="en-US" sz="2800">
                <a:latin typeface="汉真广标" panose="02010609000101010101" pitchFamily="49" charset="-122"/>
                <a:ea typeface="汉真广标" panose="02010609000101010101" pitchFamily="49" charset="-122"/>
              </a:rPr>
            </a:br>
            <a:endParaRPr lang="zh-CN" altLang="en-US" sz="2800"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2800">
                <a:solidFill>
                  <a:srgbClr val="FF00FF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数学知识：几何学</a:t>
            </a:r>
          </a:p>
          <a:p>
            <a:pPr algn="l">
              <a:buFont typeface="Wingdings" panose="05000000000000000000" pitchFamily="2" charset="2"/>
              <a:buChar char="l"/>
            </a:pPr>
            <a:endParaRPr lang="zh-CN" altLang="en-US" sz="2800"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03BDE-4807-4CE4-A169-B6F31136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汉真广标" pitchFamily="49" charset="-122"/>
                <a:ea typeface="汉真广标" pitchFamily="49" charset="-122"/>
              </a:rPr>
              <a:t>课程网站：</a:t>
            </a:r>
            <a:r>
              <a:rPr lang="en-US" altLang="zh-CN" dirty="0">
                <a:solidFill>
                  <a:srgbClr val="FF0000"/>
                </a:solidFill>
                <a:latin typeface="汉真广标" pitchFamily="49" charset="-122"/>
                <a:ea typeface="汉真广标" pitchFamily="49" charset="-122"/>
              </a:rPr>
              <a:t>http://cuc.yingshinet.com</a:t>
            </a:r>
            <a:endParaRPr lang="zh-CN" altLang="en-US" dirty="0">
              <a:solidFill>
                <a:srgbClr val="FF0000"/>
              </a:solidFill>
              <a:latin typeface="汉真广标" pitchFamily="49" charset="-122"/>
              <a:ea typeface="汉真广标" pitchFamily="49" charset="-122"/>
            </a:endParaRPr>
          </a:p>
        </p:txBody>
      </p:sp>
      <p:sp>
        <p:nvSpPr>
          <p:cNvPr id="13315" name="内容占位符 3">
            <a:extLst>
              <a:ext uri="{FF2B5EF4-FFF2-40B4-BE49-F238E27FC236}">
                <a16:creationId xmlns:a16="http://schemas.microsoft.com/office/drawing/2014/main" id="{1779089E-6C3E-453F-BF7C-1C8746B9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618" y="730250"/>
            <a:ext cx="9067800" cy="4610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  <a:defRPr/>
            </a:pPr>
            <a:r>
              <a:rPr lang="zh-CN" altLang="en-US" sz="3200" dirty="0">
                <a:solidFill>
                  <a:srgbClr val="FF0000"/>
                </a:solidFill>
                <a:latin typeface="汉真广标" pitchFamily="49" charset="-122"/>
                <a:ea typeface="汉真广标" pitchFamily="49" charset="-122"/>
              </a:rPr>
              <a:t>代码与视频：</a:t>
            </a:r>
            <a:r>
              <a:rPr lang="en-US" altLang="zh-CN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44</a:t>
            </a:r>
            <a:r>
              <a:rPr lang="zh-CN" alt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段视频，</a:t>
            </a:r>
            <a:r>
              <a:rPr lang="en-US" altLang="zh-CN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5-20</a:t>
            </a:r>
            <a:r>
              <a:rPr lang="zh-CN" alt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分钟，</a:t>
            </a:r>
            <a:r>
              <a:rPr lang="en-US" altLang="zh-CN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9</a:t>
            </a:r>
            <a:r>
              <a:rPr lang="zh-CN" alt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小时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43444FDE-2746-4A78-8849-1B40E3E2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2288"/>
            <a:ext cx="9170988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2">
            <a:extLst>
              <a:ext uri="{FF2B5EF4-FFF2-40B4-BE49-F238E27FC236}">
                <a16:creationId xmlns:a16="http://schemas.microsoft.com/office/drawing/2014/main" id="{1CF56B67-6517-4DE1-92B0-1B2339B2D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5602288"/>
            <a:ext cx="2519362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4">
            <a:extLst>
              <a:ext uri="{FF2B5EF4-FFF2-40B4-BE49-F238E27FC236}">
                <a16:creationId xmlns:a16="http://schemas.microsoft.com/office/drawing/2014/main" id="{332434D8-718A-41DC-81E1-180A45DD8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4140200"/>
            <a:ext cx="2519362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6">
            <a:extLst>
              <a:ext uri="{FF2B5EF4-FFF2-40B4-BE49-F238E27FC236}">
                <a16:creationId xmlns:a16="http://schemas.microsoft.com/office/drawing/2014/main" id="{C44EDC23-BCDF-488A-BF37-D49DD690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88" y="2266951"/>
            <a:ext cx="2500312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 descr="http://img2.imgtn.bdimg.com/it/u=1965630074,3058657534&amp;fm=23&amp;gp=0.jpg">
            <a:extLst>
              <a:ext uri="{FF2B5EF4-FFF2-40B4-BE49-F238E27FC236}">
                <a16:creationId xmlns:a16="http://schemas.microsoft.com/office/drawing/2014/main" id="{5C56C67A-4F60-4D34-A942-0FF5E2E84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AutoShape 2" descr="http://img0.imgtn.bdimg.com/it/u=1954827978,2086466850&amp;fm=21&amp;gp=0.jpg">
            <a:extLst>
              <a:ext uri="{FF2B5EF4-FFF2-40B4-BE49-F238E27FC236}">
                <a16:creationId xmlns:a16="http://schemas.microsoft.com/office/drawing/2014/main" id="{E76D6643-5550-4CE6-A59C-4D526E4BF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AutoShape 4" descr="http://img0.imgtn.bdimg.com/it/u=1954827978,2086466850&amp;fm=23&amp;gp=0.jpg">
            <a:extLst>
              <a:ext uri="{FF2B5EF4-FFF2-40B4-BE49-F238E27FC236}">
                <a16:creationId xmlns:a16="http://schemas.microsoft.com/office/drawing/2014/main" id="{A0CB28C8-686C-4561-9212-142DE5A5E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7">
            <a:extLst>
              <a:ext uri="{FF2B5EF4-FFF2-40B4-BE49-F238E27FC236}">
                <a16:creationId xmlns:a16="http://schemas.microsoft.com/office/drawing/2014/main" id="{CB13AE26-C253-4CE6-B8E7-6FEB3BD2C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807" y="160338"/>
            <a:ext cx="8596668" cy="1320800"/>
          </a:xfrm>
        </p:spPr>
        <p:txBody>
          <a:bodyPr anchor="ctr"/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7030A0"/>
                </a:solidFill>
                <a:latin typeface="汉真广标" pitchFamily="49" charset="-122"/>
                <a:ea typeface="汉真广标" pitchFamily="49" charset="-122"/>
                <a:sym typeface="+mn-ea"/>
              </a:rPr>
              <a:t>课程教材：</a:t>
            </a:r>
            <a:r>
              <a:rPr lang="zh-CN" altLang="en-US" sz="2400" dirty="0">
                <a:solidFill>
                  <a:srgbClr val="FFC000"/>
                </a:solidFill>
                <a:latin typeface="汉真广标" pitchFamily="49" charset="-122"/>
                <a:ea typeface="汉真广标" pitchFamily="49" charset="-122"/>
                <a:sym typeface="+mn-ea"/>
              </a:rPr>
              <a:t>以数据可视化为主，兼顾数据采集 软件开发</a:t>
            </a:r>
          </a:p>
        </p:txBody>
      </p:sp>
      <p:sp>
        <p:nvSpPr>
          <p:cNvPr id="31750" name="矩形 17">
            <a:extLst>
              <a:ext uri="{FF2B5EF4-FFF2-40B4-BE49-F238E27FC236}">
                <a16:creationId xmlns:a16="http://schemas.microsoft.com/office/drawing/2014/main" id="{9AA2E4D0-CE8F-4153-ADCD-AEF06981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045201"/>
            <a:ext cx="91440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李春芳 石民勇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数据可视化原理与实例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》 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中国传媒大学出版社 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2018.9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 algn="ctr">
              <a:buFont typeface="Arial" panose="020B0604020202020204" pitchFamily="34" charset="0"/>
              <a:buChar char="•"/>
              <a:defRPr/>
            </a:pPr>
            <a:endParaRPr lang="zh-CN" alt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pic>
        <p:nvPicPr>
          <p:cNvPr id="22540" name="Picture 12">
            <a:extLst>
              <a:ext uri="{FF2B5EF4-FFF2-40B4-BE49-F238E27FC236}">
                <a16:creationId xmlns:a16="http://schemas.microsoft.com/office/drawing/2014/main" id="{45A68647-5FC7-44DB-B225-C4E1AF1C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7" y="1994994"/>
            <a:ext cx="3929571" cy="35909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752" name="图片 3">
            <a:extLst>
              <a:ext uri="{FF2B5EF4-FFF2-40B4-BE49-F238E27FC236}">
                <a16:creationId xmlns:a16="http://schemas.microsoft.com/office/drawing/2014/main" id="{0795F2A0-308B-48ED-B1C5-D2E19A7AE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6" y="1357313"/>
            <a:ext cx="3313113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4C5D5-BBCF-4565-84AD-760DE8B4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疫情可视化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273B6A-AF8C-48E4-96CF-C521B9DF2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https://zeelab.xyz/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BE583-1C27-4845-BEAE-2FA386FC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8" y="2592635"/>
            <a:ext cx="4905792" cy="4265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D739CF-F2CC-41B7-A922-E02E27FC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485" y="2592634"/>
            <a:ext cx="5568537" cy="426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9">
            <a:extLst>
              <a:ext uri="{FF2B5EF4-FFF2-40B4-BE49-F238E27FC236}">
                <a16:creationId xmlns:a16="http://schemas.microsoft.com/office/drawing/2014/main" id="{89FA12B3-C8FE-48D2-8D54-E7EB53241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9089" y="136524"/>
            <a:ext cx="8596668" cy="1320800"/>
          </a:xfrm>
        </p:spPr>
        <p:txBody>
          <a:bodyPr anchor="ctr"/>
          <a:lstStyle/>
          <a:p>
            <a:pPr marL="342900" indent="-342900">
              <a:defRPr/>
            </a:pPr>
            <a:r>
              <a:rPr lang="zh-CN" altLang="en-US" dirty="0">
                <a:solidFill>
                  <a:srgbClr val="FFC000"/>
                </a:solidFill>
                <a:latin typeface="汉真广标" pitchFamily="49" charset="-122"/>
                <a:ea typeface="汉真广标" pitchFamily="49" charset="-122"/>
              </a:rPr>
              <a:t>课程内容</a:t>
            </a:r>
            <a:endParaRPr lang="zh-CN" altLang="en-US" dirty="0">
              <a:solidFill>
                <a:srgbClr val="FF0000"/>
              </a:solidFill>
              <a:latin typeface="汉真广标" pitchFamily="49" charset="-122"/>
              <a:ea typeface="汉真广标" pitchFamily="49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B5B18BEE-7940-4AA1-929A-A0A86334B0CB}"/>
              </a:ext>
            </a:extLst>
          </p:cNvPr>
          <p:cNvSpPr/>
          <p:nvPr/>
        </p:nvSpPr>
        <p:spPr>
          <a:xfrm>
            <a:off x="4395788" y="1700214"/>
            <a:ext cx="2952750" cy="2376487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DDF2A67-DEAB-4130-BFF5-B8A201E5A107}"/>
              </a:ext>
            </a:extLst>
          </p:cNvPr>
          <p:cNvSpPr/>
          <p:nvPr/>
        </p:nvSpPr>
        <p:spPr>
          <a:xfrm>
            <a:off x="5786438" y="4000500"/>
            <a:ext cx="2952750" cy="2376488"/>
          </a:xfrm>
          <a:prstGeom prst="triangle">
            <a:avLst/>
          </a:prstGeom>
          <a:solidFill>
            <a:srgbClr val="7030A0">
              <a:alpha val="45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en-US" altLang="zh-CN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en-US" altLang="zh-CN" sz="1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974CDA0-2F22-4B6C-821B-21667CCDC2F0}"/>
              </a:ext>
            </a:extLst>
          </p:cNvPr>
          <p:cNvSpPr/>
          <p:nvPr/>
        </p:nvSpPr>
        <p:spPr>
          <a:xfrm rot="10800000">
            <a:off x="4329113" y="4076700"/>
            <a:ext cx="2952750" cy="2376488"/>
          </a:xfrm>
          <a:prstGeom prst="triangle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1745AFC-DBB1-4595-B737-C12EC23C5FEB}"/>
              </a:ext>
            </a:extLst>
          </p:cNvPr>
          <p:cNvSpPr/>
          <p:nvPr/>
        </p:nvSpPr>
        <p:spPr>
          <a:xfrm>
            <a:off x="2967038" y="4002089"/>
            <a:ext cx="2952750" cy="2376487"/>
          </a:xfrm>
          <a:prstGeom prst="triangl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D3.JS</a:t>
            </a:r>
          </a:p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重点篇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5" name="TextBox 12">
            <a:extLst>
              <a:ext uri="{FF2B5EF4-FFF2-40B4-BE49-F238E27FC236}">
                <a16:creationId xmlns:a16="http://schemas.microsoft.com/office/drawing/2014/main" id="{3BBDE17F-859D-4A40-BE01-E7BB4DC3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388" y="4114800"/>
            <a:ext cx="2743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数据</a:t>
            </a:r>
            <a:endParaRPr lang="en-US" altLang="zh-CN" sz="3600" dirty="0">
              <a:solidFill>
                <a:srgbClr val="FF000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  <a:p>
            <a:pPr algn="ctr">
              <a:defRPr/>
            </a:pPr>
            <a:r>
              <a:rPr lang="zh-CN" altLang="en-US" sz="3600" dirty="0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可视化</a:t>
            </a:r>
            <a:endParaRPr lang="zh-CN" alt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3801" name="文本框 5">
            <a:extLst>
              <a:ext uri="{FF2B5EF4-FFF2-40B4-BE49-F238E27FC236}">
                <a16:creationId xmlns:a16="http://schemas.microsoft.com/office/drawing/2014/main" id="{E026518A-072F-48DA-ACA3-EDADFECF4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514" y="3694114"/>
            <a:ext cx="288448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HTML+CSS</a:t>
            </a:r>
          </a:p>
          <a:p>
            <a:pPr algn="l"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JavaScript</a:t>
            </a:r>
          </a:p>
          <a:p>
            <a:pPr algn="l"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SVG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基本图形</a:t>
            </a:r>
          </a:p>
          <a:p>
            <a:pPr algn="l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直方图：</a:t>
            </a:r>
            <a:r>
              <a:rPr lang="en-US" altLang="zh-CN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Rect</a:t>
            </a:r>
          </a:p>
          <a:p>
            <a:pPr algn="l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二叉树：</a:t>
            </a:r>
            <a:r>
              <a:rPr lang="en-US" altLang="zh-CN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Line</a:t>
            </a:r>
          </a:p>
          <a:p>
            <a:pPr algn="l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文字树：</a:t>
            </a:r>
            <a:r>
              <a:rPr lang="en-US" altLang="zh-CN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Text</a:t>
            </a:r>
          </a:p>
        </p:txBody>
      </p:sp>
      <p:sp>
        <p:nvSpPr>
          <p:cNvPr id="33802" name="文本框 5">
            <a:extLst>
              <a:ext uri="{FF2B5EF4-FFF2-40B4-BE49-F238E27FC236}">
                <a16:creationId xmlns:a16="http://schemas.microsoft.com/office/drawing/2014/main" id="{AEB5E2B1-B088-4325-BC41-32F6D5DFF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3792539"/>
            <a:ext cx="220980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直方图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饼图类</a:t>
            </a:r>
            <a:r>
              <a:rPr lang="zh-CN" altLang="en-US" sz="11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环图玫瑰图弦图</a:t>
            </a:r>
            <a:endParaRPr lang="en-US" altLang="zh-CN" sz="11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词云图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力导向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地图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比例尺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交互与动画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endParaRPr lang="en-US" altLang="zh-CN" sz="18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" name="线形标注 2(无边框) 9">
            <a:extLst>
              <a:ext uri="{FF2B5EF4-FFF2-40B4-BE49-F238E27FC236}">
                <a16:creationId xmlns:a16="http://schemas.microsoft.com/office/drawing/2014/main" id="{97FED944-058C-4B2D-B8EE-A261FFBE9A31}"/>
              </a:ext>
            </a:extLst>
          </p:cNvPr>
          <p:cNvSpPr/>
          <p:nvPr/>
        </p:nvSpPr>
        <p:spPr>
          <a:xfrm>
            <a:off x="1847850" y="1200150"/>
            <a:ext cx="3722688" cy="2609850"/>
          </a:xfrm>
          <a:prstGeom prst="callout2">
            <a:avLst>
              <a:gd name="adj1" fmla="val 106631"/>
              <a:gd name="adj2" fmla="val 55535"/>
              <a:gd name="adj3" fmla="val 106631"/>
              <a:gd name="adj4" fmla="val 70988"/>
              <a:gd name="adj5" fmla="val 93091"/>
              <a:gd name="adj6" fmla="val 89028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数据采集：</a:t>
            </a:r>
            <a:r>
              <a:rPr lang="en-US" altLang="zh-CN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Python</a:t>
            </a:r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爬虫</a:t>
            </a:r>
            <a:endParaRPr lang="en-US" altLang="zh-CN" sz="2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黑体" pitchFamily="49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Jieba</a:t>
            </a:r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分词</a:t>
            </a:r>
            <a:endParaRPr lang="en-US" altLang="zh-CN" sz="2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黑体" pitchFamily="49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Python</a:t>
            </a:r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词云图</a:t>
            </a:r>
            <a:endParaRPr lang="en-US" altLang="zh-CN" sz="2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黑体" pitchFamily="49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err="1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Echart</a:t>
            </a:r>
            <a:r>
              <a:rPr lang="en-US" altLang="zh-CN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 API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软件开发</a:t>
            </a:r>
            <a:r>
              <a:rPr lang="en-US" altLang="zh-CN" sz="14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Python+Flask+MySQL+D3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JSP+MySQL+D3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音乐可视化</a:t>
            </a:r>
            <a:endParaRPr lang="en-US" altLang="zh-CN" sz="2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黑体" pitchFamily="49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简单图像处理</a:t>
            </a:r>
            <a:endParaRPr lang="en-US" altLang="zh-CN" sz="2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黑体" pitchFamily="49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zh-CN" sz="2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黑体" pitchFamily="49" charset="-122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4CE66346-360F-48F1-820F-DE609E73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5474" y="371064"/>
            <a:ext cx="3359664" cy="27765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线形标注 2(无边框) 9">
            <a:extLst>
              <a:ext uri="{FF2B5EF4-FFF2-40B4-BE49-F238E27FC236}">
                <a16:creationId xmlns:a16="http://schemas.microsoft.com/office/drawing/2014/main" id="{97FED944-058C-4B2D-B8EE-A261FFBE9A31}"/>
              </a:ext>
            </a:extLst>
          </p:cNvPr>
          <p:cNvSpPr/>
          <p:nvPr/>
        </p:nvSpPr>
        <p:spPr>
          <a:xfrm>
            <a:off x="2209800" y="1295400"/>
            <a:ext cx="3354388" cy="1576388"/>
          </a:xfrm>
          <a:prstGeom prst="callout2">
            <a:avLst>
              <a:gd name="adj1" fmla="val 106631"/>
              <a:gd name="adj2" fmla="val 55535"/>
              <a:gd name="adj3" fmla="val 106631"/>
              <a:gd name="adj4" fmla="val 70988"/>
              <a:gd name="adj5" fmla="val 93091"/>
              <a:gd name="adj6" fmla="val 89028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90%</a:t>
            </a:r>
            <a:r>
              <a:rPr lang="zh-CN" altLang="en-US" sz="24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能开发软件</a:t>
            </a:r>
            <a:endParaRPr lang="en-US" altLang="zh-CN" sz="24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黑体" pitchFamily="49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60%</a:t>
            </a:r>
            <a:r>
              <a:rPr lang="zh-CN" altLang="en-US" sz="24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参与大创项目</a:t>
            </a:r>
            <a:endParaRPr lang="en-US" altLang="zh-CN" sz="24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黑体" pitchFamily="49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工程技能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黑体" pitchFamily="49" charset="-122"/>
              </a:rPr>
              <a:t>科研创新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zh-CN" sz="24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黑体" pitchFamily="49" charset="-122"/>
            </a:endParaRPr>
          </a:p>
        </p:txBody>
      </p:sp>
      <p:sp>
        <p:nvSpPr>
          <p:cNvPr id="16386" name="标题 19">
            <a:extLst>
              <a:ext uri="{FF2B5EF4-FFF2-40B4-BE49-F238E27FC236}">
                <a16:creationId xmlns:a16="http://schemas.microsoft.com/office/drawing/2014/main" id="{89FA12B3-C8FE-48D2-8D54-E7EB53241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61" y="106364"/>
            <a:ext cx="8596668" cy="1320800"/>
          </a:xfrm>
        </p:spPr>
        <p:txBody>
          <a:bodyPr anchor="ctr"/>
          <a:lstStyle/>
          <a:p>
            <a:pPr marL="342900" indent="-342900">
              <a:defRPr/>
            </a:pPr>
            <a:r>
              <a:rPr lang="zh-CN" altLang="en-US" dirty="0">
                <a:solidFill>
                  <a:srgbClr val="FFC000"/>
                </a:solidFill>
                <a:latin typeface="汉真广标" pitchFamily="49" charset="-122"/>
                <a:ea typeface="汉真广标" pitchFamily="49" charset="-122"/>
              </a:rPr>
              <a:t>数据可视化是</a:t>
            </a:r>
            <a:r>
              <a:rPr lang="zh-CN" altLang="en-US" dirty="0">
                <a:solidFill>
                  <a:srgbClr val="FF0000"/>
                </a:solidFill>
                <a:latin typeface="汉真广标" pitchFamily="49" charset="-122"/>
                <a:ea typeface="汉真广标" pitchFamily="49" charset="-122"/>
              </a:rPr>
              <a:t>专业核心课程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B5B18BEE-7940-4AA1-929A-A0A86334B0CB}"/>
              </a:ext>
            </a:extLst>
          </p:cNvPr>
          <p:cNvSpPr/>
          <p:nvPr/>
        </p:nvSpPr>
        <p:spPr>
          <a:xfrm>
            <a:off x="4395788" y="1700214"/>
            <a:ext cx="2952750" cy="2376487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DDF2A67-DEAB-4130-BFF5-B8A201E5A107}"/>
              </a:ext>
            </a:extLst>
          </p:cNvPr>
          <p:cNvSpPr/>
          <p:nvPr/>
        </p:nvSpPr>
        <p:spPr>
          <a:xfrm>
            <a:off x="5786438" y="4000500"/>
            <a:ext cx="2952750" cy="2376488"/>
          </a:xfrm>
          <a:prstGeom prst="triangle">
            <a:avLst/>
          </a:prstGeom>
          <a:solidFill>
            <a:srgbClr val="7030A0">
              <a:alpha val="45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中传</a:t>
            </a:r>
            <a:endParaRPr lang="en-US" altLang="zh-CN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en-US" altLang="zh-CN" sz="1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974CDA0-2F22-4B6C-821B-21667CCDC2F0}"/>
              </a:ext>
            </a:extLst>
          </p:cNvPr>
          <p:cNvSpPr/>
          <p:nvPr/>
        </p:nvSpPr>
        <p:spPr>
          <a:xfrm rot="10800000">
            <a:off x="4329113" y="4076700"/>
            <a:ext cx="2952750" cy="2376488"/>
          </a:xfrm>
          <a:prstGeom prst="triangle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1745AFC-DBB1-4595-B737-C12EC23C5FEB}"/>
              </a:ext>
            </a:extLst>
          </p:cNvPr>
          <p:cNvSpPr/>
          <p:nvPr/>
        </p:nvSpPr>
        <p:spPr>
          <a:xfrm>
            <a:off x="2967038" y="4002089"/>
            <a:ext cx="2952750" cy="2376487"/>
          </a:xfrm>
          <a:prstGeom prst="triangl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战略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5" name="TextBox 12">
            <a:extLst>
              <a:ext uri="{FF2B5EF4-FFF2-40B4-BE49-F238E27FC236}">
                <a16:creationId xmlns:a16="http://schemas.microsoft.com/office/drawing/2014/main" id="{3BBDE17F-859D-4A40-BE01-E7BB4DC3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388" y="4114800"/>
            <a:ext cx="2743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数据科学与大数据技术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真广标" pitchFamily="49" charset="-122"/>
              <a:ea typeface="汉真广标" pitchFamily="49" charset="-122"/>
            </a:endParaRPr>
          </a:p>
          <a:p>
            <a:pPr algn="ctr"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080910T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itchFamily="49" charset="-122"/>
                <a:ea typeface="汉真广标" pitchFamily="49" charset="-122"/>
              </a:rPr>
              <a:t>）</a:t>
            </a:r>
          </a:p>
        </p:txBody>
      </p:sp>
      <p:sp>
        <p:nvSpPr>
          <p:cNvPr id="35849" name="文本框 5">
            <a:extLst>
              <a:ext uri="{FF2B5EF4-FFF2-40B4-BE49-F238E27FC236}">
                <a16:creationId xmlns:a16="http://schemas.microsoft.com/office/drawing/2014/main" id="{3534C5B2-4E9A-48EF-96AA-0C54AD4F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3733800"/>
            <a:ext cx="3370263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相关课程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计算机学院</a:t>
            </a:r>
            <a:endParaRPr lang="en-US" altLang="zh-CN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新闻学院</a:t>
            </a:r>
            <a:endParaRPr lang="en-US" altLang="zh-CN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动画学院</a:t>
            </a:r>
            <a:endParaRPr lang="en-US" altLang="zh-CN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理学院</a:t>
            </a:r>
            <a:endParaRPr lang="en-US" altLang="zh-CN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教务处</a:t>
            </a: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35850" name="文本框 5">
            <a:extLst>
              <a:ext uri="{FF2B5EF4-FFF2-40B4-BE49-F238E27FC236}">
                <a16:creationId xmlns:a16="http://schemas.microsoft.com/office/drawing/2014/main" id="{419E9204-AAE6-4384-BF65-9D3B8E51E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581400"/>
            <a:ext cx="2209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2015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年</a:t>
            </a:r>
            <a:r>
              <a:rPr lang="en-US" altLang="zh-CN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9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月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国务院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en-US" altLang="zh-CN" sz="18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促进大数据发展行动纲要</a:t>
            </a:r>
            <a:r>
              <a:rPr lang="en-US" altLang="zh-CN" sz="18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2014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年招生计科（大数据）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algn="l" eaLnBrk="1" hangingPunct="1">
              <a:buSzTx/>
              <a:buFont typeface="Arial" panose="020B0604020202020204" pitchFamily="34" charset="0"/>
              <a:buChar char="•"/>
            </a:pPr>
            <a:endParaRPr lang="en-US" altLang="zh-CN" sz="18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30087-5DBB-4FCD-8314-AEE35EEE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  <a:sym typeface="黑体" pitchFamily="49" charset="-122"/>
              </a:rPr>
              <a:t>中传</a:t>
            </a:r>
            <a:r>
              <a:rPr lang="zh-CN" altLang="en-US" dirty="0">
                <a:solidFill>
                  <a:srgbClr val="FF0000"/>
                </a:solidFill>
                <a:latin typeface="汉真广标" pitchFamily="49" charset="-122"/>
                <a:ea typeface="汉真广标" pitchFamily="49" charset="-122"/>
                <a:sym typeface="黑体" pitchFamily="49" charset="-122"/>
              </a:rPr>
              <a:t>可视化</a:t>
            </a:r>
            <a:r>
              <a:rPr lang="zh-CN" altLang="en-US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  <a:sym typeface="黑体" pitchFamily="49" charset="-122"/>
              </a:rPr>
              <a:t>相关课程</a:t>
            </a:r>
            <a:endParaRPr lang="zh-CN" altLang="en-US" dirty="0">
              <a:latin typeface="汉真广标" pitchFamily="49" charset="-122"/>
              <a:ea typeface="汉真广标" pitchFamily="49" charset="-122"/>
            </a:endParaRPr>
          </a:p>
        </p:txBody>
      </p:sp>
      <p:sp>
        <p:nvSpPr>
          <p:cNvPr id="37891" name="内容占位符 2">
            <a:extLst>
              <a:ext uri="{FF2B5EF4-FFF2-40B4-BE49-F238E27FC236}">
                <a16:creationId xmlns:a16="http://schemas.microsoft.com/office/drawing/2014/main" id="{65022E0F-2845-4427-87B0-435AC4BD4C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73264" y="1282700"/>
            <a:ext cx="8104187" cy="46101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37892" name="Picture 1">
            <a:extLst>
              <a:ext uri="{FF2B5EF4-FFF2-40B4-BE49-F238E27FC236}">
                <a16:creationId xmlns:a16="http://schemas.microsoft.com/office/drawing/2014/main" id="{38D3F682-BAA1-4FA8-B4AB-B9881D481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91440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4B554-3C08-406B-9095-81ABBA7A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800" dirty="0">
                <a:solidFill>
                  <a:srgbClr val="FFC000"/>
                </a:solidFill>
                <a:latin typeface="汉真广标" pitchFamily="49" charset="-122"/>
                <a:ea typeface="汉真广标" pitchFamily="49" charset="-122"/>
              </a:rPr>
              <a:t>授课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6370AFD-39D1-4074-90BA-BF3648C626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72735" y="1282700"/>
          <a:ext cx="8104715" cy="4609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916" name="TextBox 5">
            <a:extLst>
              <a:ext uri="{FF2B5EF4-FFF2-40B4-BE49-F238E27FC236}">
                <a16:creationId xmlns:a16="http://schemas.microsoft.com/office/drawing/2014/main" id="{547BB6B4-A539-40CC-BEB4-3E4BAC31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892800"/>
            <a:ext cx="853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buSzTx/>
              <a:buFontTx/>
              <a:buNone/>
            </a:pPr>
            <a:r>
              <a:rPr lang="zh-CN" altLang="en-US" sz="360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工程技能：</a:t>
            </a:r>
            <a:r>
              <a:rPr lang="zh-CN" altLang="en-US" sz="360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软件开发中数据可视化</a:t>
            </a:r>
          </a:p>
        </p:txBody>
      </p:sp>
      <p:sp>
        <p:nvSpPr>
          <p:cNvPr id="38917" name="TextBox 6">
            <a:extLst>
              <a:ext uri="{FF2B5EF4-FFF2-40B4-BE49-F238E27FC236}">
                <a16:creationId xmlns:a16="http://schemas.microsoft.com/office/drawing/2014/main" id="{92E75669-063E-45A8-8950-C0D117E28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84214"/>
            <a:ext cx="84582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buSzTx/>
              <a:buFontTx/>
              <a:buNone/>
            </a:pPr>
            <a:r>
              <a:rPr lang="zh-CN" altLang="en-US" sz="360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本科生科研能力：</a:t>
            </a:r>
            <a:endParaRPr lang="en-US" altLang="zh-CN" sz="3600">
              <a:solidFill>
                <a:srgbClr val="7030A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l" eaLnBrk="1" hangingPunct="1">
              <a:lnSpc>
                <a:spcPct val="130000"/>
              </a:lnSpc>
              <a:buSzTx/>
              <a:buFontTx/>
              <a:buNone/>
            </a:pPr>
            <a:r>
              <a:rPr lang="zh-CN" altLang="en-US" sz="2800">
                <a:solidFill>
                  <a:srgbClr val="7030A0"/>
                </a:solidFill>
                <a:latin typeface="Cambria Math" panose="02040503050406030204" pitchFamily="18" charset="0"/>
                <a:ea typeface="华文行楷" panose="02010800040101010101" pitchFamily="2" charset="-122"/>
              </a:rPr>
              <a:t>本科生</a:t>
            </a:r>
            <a:r>
              <a:rPr lang="en-US" altLang="zh-CN" sz="2800">
                <a:solidFill>
                  <a:srgbClr val="7030A0"/>
                </a:solidFill>
                <a:latin typeface="Cambria Math" panose="02040503050406030204" pitchFamily="18" charset="0"/>
              </a:rPr>
              <a:t>EI</a:t>
            </a:r>
            <a:r>
              <a:rPr lang="zh-CN" altLang="en-US" sz="2800">
                <a:solidFill>
                  <a:srgbClr val="7030A0"/>
                </a:solidFill>
                <a:latin typeface="Cambria Math" panose="02040503050406030204" pitchFamily="18" charset="0"/>
                <a:ea typeface="华文行楷" panose="02010800040101010101" pitchFamily="2" charset="-122"/>
              </a:rPr>
              <a:t>论文</a:t>
            </a:r>
            <a:r>
              <a:rPr lang="en-US" altLang="zh-CN" sz="2800">
                <a:solidFill>
                  <a:srgbClr val="7030A0"/>
                </a:solidFill>
                <a:latin typeface="Cambria Math" panose="02040503050406030204" pitchFamily="18" charset="0"/>
                <a:ea typeface="华文行楷" panose="02010800040101010101" pitchFamily="2" charset="-122"/>
              </a:rPr>
              <a:t>8</a:t>
            </a:r>
            <a:r>
              <a:rPr lang="zh-CN" altLang="en-US" sz="2800">
                <a:solidFill>
                  <a:srgbClr val="7030A0"/>
                </a:solidFill>
                <a:latin typeface="Cambria Math" panose="02040503050406030204" pitchFamily="18" charset="0"/>
                <a:ea typeface="华文行楷" panose="02010800040101010101" pitchFamily="2" charset="-122"/>
              </a:rPr>
              <a:t>篇、</a:t>
            </a:r>
            <a:r>
              <a:rPr lang="zh-CN" altLang="en-US" sz="2800">
                <a:solidFill>
                  <a:srgbClr val="FF0000"/>
                </a:solidFill>
                <a:latin typeface="Cambria Math" panose="02040503050406030204" pitchFamily="18" charset="0"/>
                <a:ea typeface="华文行楷" panose="02010800040101010101" pitchFamily="2" charset="-122"/>
              </a:rPr>
              <a:t>教材</a:t>
            </a:r>
            <a:r>
              <a:rPr lang="zh-CN" altLang="en-US" sz="2800">
                <a:solidFill>
                  <a:srgbClr val="7030A0"/>
                </a:solidFill>
                <a:latin typeface="Cambria Math" panose="02040503050406030204" pitchFamily="18" charset="0"/>
                <a:ea typeface="华文行楷" panose="02010800040101010101" pitchFamily="2" charset="-122"/>
              </a:rPr>
              <a:t>、大创</a:t>
            </a:r>
            <a:r>
              <a:rPr lang="en-US" altLang="zh-CN" sz="2800">
                <a:solidFill>
                  <a:srgbClr val="7030A0"/>
                </a:solidFill>
                <a:latin typeface="Cambria Math" panose="02040503050406030204" pitchFamily="18" charset="0"/>
                <a:ea typeface="华文行楷" panose="02010800040101010101" pitchFamily="2" charset="-122"/>
              </a:rPr>
              <a:t>3</a:t>
            </a:r>
            <a:r>
              <a:rPr lang="zh-CN" altLang="en-US" sz="2800">
                <a:solidFill>
                  <a:srgbClr val="7030A0"/>
                </a:solidFill>
                <a:latin typeface="Cambria Math" panose="02040503050406030204" pitchFamily="18" charset="0"/>
                <a:ea typeface="华文行楷" panose="02010800040101010101" pitchFamily="2" charset="-122"/>
              </a:rPr>
              <a:t>项</a:t>
            </a:r>
            <a:r>
              <a:rPr lang="en-US" altLang="zh-CN" sz="2800">
                <a:solidFill>
                  <a:srgbClr val="7030A0"/>
                </a:solidFill>
                <a:latin typeface="Cambria Math" panose="02040503050406030204" pitchFamily="18" charset="0"/>
              </a:rPr>
              <a:t>……</a:t>
            </a:r>
            <a:endParaRPr lang="zh-CN" altLang="en-US" sz="2800">
              <a:solidFill>
                <a:srgbClr val="7030A0"/>
              </a:solidFill>
              <a:latin typeface="Cambria Math" panose="020405030504060302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5">
            <a:extLst>
              <a:ext uri="{FF2B5EF4-FFF2-40B4-BE49-F238E27FC236}">
                <a16:creationId xmlns:a16="http://schemas.microsoft.com/office/drawing/2014/main" id="{E958AC26-E63B-4747-809E-727A6090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38664"/>
            <a:ext cx="29400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F822C2E-4FF2-4591-8A05-B2251F33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8593138" cy="9318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4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可视化研究：软件可视化</a:t>
            </a:r>
            <a:r>
              <a:rPr lang="en-US" altLang="zh-CN" sz="4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&amp;</a:t>
            </a:r>
            <a:r>
              <a:rPr lang="zh-CN" altLang="en-US" sz="4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算法可视化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2C72F22-C35A-4DA3-A1DB-FCF65CA4F7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73264" y="1282700"/>
          <a:ext cx="8104187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9941" name="Picture 5">
            <a:extLst>
              <a:ext uri="{FF2B5EF4-FFF2-40B4-BE49-F238E27FC236}">
                <a16:creationId xmlns:a16="http://schemas.microsoft.com/office/drawing/2014/main" id="{C937E63F-BA25-4138-AB53-7AB4665CCD44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57" b="18604"/>
          <a:stretch>
            <a:fillRect/>
          </a:stretch>
        </p:blipFill>
        <p:spPr bwMode="auto">
          <a:xfrm>
            <a:off x="1524000" y="866776"/>
            <a:ext cx="2590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4FC069-D865-48B7-946A-5F46EA3CB1EA}"/>
              </a:ext>
            </a:extLst>
          </p:cNvPr>
          <p:cNvSpPr/>
          <p:nvPr/>
        </p:nvSpPr>
        <p:spPr>
          <a:xfrm>
            <a:off x="4648200" y="6283326"/>
            <a:ext cx="60198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/>
              </a:rPr>
              <a:t>http://shixialiu.com/publications/cnnvis/demo/</a:t>
            </a:r>
            <a:endParaRPr lang="en-US" altLang="zh-CN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altLang="zh-CN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https://cs.stanford.edu/people/karpathy/convnetjs/</a:t>
            </a:r>
            <a:endParaRPr lang="zh-CN" altLang="en-US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943" name="图片 9">
            <a:extLst>
              <a:ext uri="{FF2B5EF4-FFF2-40B4-BE49-F238E27FC236}">
                <a16:creationId xmlns:a16="http://schemas.microsoft.com/office/drawing/2014/main" id="{591B5FF6-9A18-43CF-BB48-3E28E9CA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4538664"/>
            <a:ext cx="3400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4" name="AutoShape 5" descr="https://wx3.sinaimg.cn/mw690/c0d02033gy1fgqcpx9rcij2190190n44.jpg">
            <a:extLst>
              <a:ext uri="{FF2B5EF4-FFF2-40B4-BE49-F238E27FC236}">
                <a16:creationId xmlns:a16="http://schemas.microsoft.com/office/drawing/2014/main" id="{F8A4970B-D87B-4B08-8846-D15FCEC4E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39946" name="图片 15">
            <a:extLst>
              <a:ext uri="{FF2B5EF4-FFF2-40B4-BE49-F238E27FC236}">
                <a16:creationId xmlns:a16="http://schemas.microsoft.com/office/drawing/2014/main" id="{9D06731B-9B0B-4145-BD75-A225C297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866776"/>
            <a:ext cx="18589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F66EB770-320E-483F-843A-37BFE4F4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313" y="285751"/>
            <a:ext cx="8229600" cy="868363"/>
          </a:xfrm>
        </p:spPr>
        <p:txBody>
          <a:bodyPr/>
          <a:lstStyle/>
          <a:p>
            <a:pPr>
              <a:defRPr/>
            </a:pPr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方正启体简体" pitchFamily="65" charset="-122"/>
                <a:cs typeface="Times New Roman" pitchFamily="18" charset="0"/>
              </a:rPr>
              <a:t>词云示例</a:t>
            </a:r>
          </a:p>
        </p:txBody>
      </p:sp>
      <p:sp>
        <p:nvSpPr>
          <p:cNvPr id="40963" name="内容占位符 2">
            <a:extLst>
              <a:ext uri="{FF2B5EF4-FFF2-40B4-BE49-F238E27FC236}">
                <a16:creationId xmlns:a16="http://schemas.microsoft.com/office/drawing/2014/main" id="{5664F242-DF83-4D9E-9747-7E9DF45A31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09750" y="1214438"/>
            <a:ext cx="8229600" cy="4525962"/>
          </a:xfrm>
        </p:spPr>
        <p:txBody>
          <a:bodyPr/>
          <a:lstStyle/>
          <a:p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方正启体简体" panose="03000509000000000000" pitchFamily="65" charset="-122"/>
                <a:cs typeface="Times New Roman" panose="02020603050405020304" pitchFamily="18" charset="0"/>
              </a:rPr>
              <a:t>Wordle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方正启体简体" panose="03000509000000000000" pitchFamily="65" charset="-122"/>
                <a:cs typeface="Times New Roman" panose="02020603050405020304" pitchFamily="18" charset="0"/>
              </a:rPr>
              <a:t>和清华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方正启体简体" panose="03000509000000000000" pitchFamily="65" charset="-122"/>
                <a:cs typeface="Times New Roman" panose="02020603050405020304" pitchFamily="18" charset="0"/>
              </a:rPr>
              <a:t>NLP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方正启体简体" panose="03000509000000000000" pitchFamily="65" charset="-122"/>
                <a:cs typeface="Times New Roman" panose="02020603050405020304" pitchFamily="18" charset="0"/>
              </a:rPr>
              <a:t>解读政府报告词云</a:t>
            </a:r>
            <a:endParaRPr lang="zh-CN" altLang="en-US" b="1">
              <a:ea typeface="方正启体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2EC714-5596-4F6B-90E1-951B9632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52950" y="6356351"/>
            <a:ext cx="3086100" cy="365125"/>
          </a:xfrm>
        </p:spPr>
        <p:txBody>
          <a:bodyPr rtlCol="0"/>
          <a:lstStyle/>
          <a:p>
            <a:pPr algn="ctr">
              <a:defRPr/>
            </a:pPr>
            <a:fld id="{8019CA2C-2945-4A14-BE63-DDD0C017D0D1}" type="slidenum">
              <a:rPr lang="zh-CN" altLang="en-US" noProof="1" smtClean="0">
                <a:solidFill>
                  <a:schemeClr val="tx1">
                    <a:tint val="75000"/>
                  </a:schemeClr>
                </a:solidFill>
                <a:ea typeface="黑体" pitchFamily="49" charset="-122"/>
              </a:rPr>
              <a:pPr algn="ctr">
                <a:defRPr/>
              </a:pPr>
              <a:t>25</a:t>
            </a:fld>
            <a:endParaRPr lang="en-US" altLang="zh-CN" noProof="1">
              <a:solidFill>
                <a:schemeClr val="tx1">
                  <a:tint val="75000"/>
                </a:schemeClr>
              </a:solidFill>
              <a:ea typeface="黑体" pitchFamily="49" charset="-122"/>
            </a:endParaRPr>
          </a:p>
        </p:txBody>
      </p:sp>
      <p:pic>
        <p:nvPicPr>
          <p:cNvPr id="40965" name="图片 21" descr="china (2)">
            <a:extLst>
              <a:ext uri="{FF2B5EF4-FFF2-40B4-BE49-F238E27FC236}">
                <a16:creationId xmlns:a16="http://schemas.microsoft.com/office/drawing/2014/main" id="{9ABF8FD7-4693-4A7E-A7CA-DC786DD2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719263"/>
            <a:ext cx="4071938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16" descr="http://s9.sinaimg.cn/mw690/0024Gut1gy6NFYvTjUQ88&amp;690">
            <a:extLst>
              <a:ext uri="{FF2B5EF4-FFF2-40B4-BE49-F238E27FC236}">
                <a16:creationId xmlns:a16="http://schemas.microsoft.com/office/drawing/2014/main" id="{E5FABA4E-22EC-496C-B4AB-93A006DF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71751"/>
            <a:ext cx="4762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C829B-5C00-44FD-A42A-784E87CF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176"/>
            <a:ext cx="10071100" cy="12684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0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</a:rPr>
              <a:t>研究生毕设：</a:t>
            </a:r>
            <a:br>
              <a:rPr lang="en-US" altLang="zh-CN" b="0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</a:rPr>
            </a:br>
            <a:r>
              <a:rPr lang="zh-CN" altLang="en-US" b="0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</a:rPr>
              <a:t>聚类算法可视化</a:t>
            </a:r>
            <a:r>
              <a:rPr lang="en-US" altLang="zh-CN" b="0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</a:rPr>
              <a:t>/</a:t>
            </a:r>
            <a:r>
              <a:rPr lang="zh-CN" altLang="en-US" b="0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</a:rPr>
              <a:t>色彩提取</a:t>
            </a:r>
            <a:br>
              <a:rPr lang="en-US" altLang="zh-CN" b="0" dirty="0"/>
            </a:b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EF7BCD-43D0-48BC-903F-FA33F5DD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28575"/>
            <a:ext cx="7334250" cy="68008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B4BB06-C5D7-4BA2-9185-1E58A529A4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0423" y="1396473"/>
            <a:ext cx="4460240" cy="25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EE4D6AE-DBB2-44C7-8BB9-02E02354414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0423" y="4192479"/>
            <a:ext cx="4460240" cy="25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C829B-5C00-44FD-A42A-784E87CF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176"/>
            <a:ext cx="10071100" cy="12684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b="0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</a:rPr>
              <a:t>研究生毕设：</a:t>
            </a:r>
            <a:br>
              <a:rPr lang="en-US" altLang="zh-CN" b="0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</a:rPr>
            </a:br>
            <a:r>
              <a:rPr lang="zh-CN" altLang="en-US" b="0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</a:rPr>
              <a:t>用于网站配色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23D28B-4057-4691-995F-84B5E829D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" y="1525588"/>
            <a:ext cx="7920000" cy="56349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B6B3BD-2A13-4C20-941B-1494A6F1F3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30" y="4382913"/>
            <a:ext cx="4103370" cy="256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CD5AC8-7A84-4925-861D-BFB3EA6F90E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53" y="1777018"/>
            <a:ext cx="4103370" cy="2566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3905464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E787F9-AC75-4260-9933-E10B7874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4102"/>
            <a:ext cx="12192000" cy="48638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908269-1E81-435A-8CEC-6780D621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级本科：刘晓豪作品</a:t>
            </a:r>
            <a:br>
              <a:rPr lang="en-US" altLang="zh-CN" dirty="0"/>
            </a:br>
            <a:r>
              <a:rPr lang="en-US" altLang="zh-CN" sz="2800" dirty="0">
                <a:hlinkClick r:id="rId3"/>
              </a:rPr>
              <a:t>https://wykxldz.github.io/MUX_Artists/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81E470-F2A8-4992-B60F-9EB383BE2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98372" y="-10319"/>
            <a:ext cx="4193628" cy="223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19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456B6-A8B0-404E-8E73-FED847BD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本科：获奖作品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F09A0-2C5E-458B-849F-20C3E9C3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AA1A87-A64A-421E-8EA7-038B3080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7489602" cy="5052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6FAA90-34D2-4FBD-9ECF-D82BD0D7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602" y="1"/>
            <a:ext cx="4702398" cy="45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6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B5358-9E19-4ABE-B40B-BE8DA76B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https://github.com/CSSEGISandData/COVID-19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F99F43-7FBF-4803-9075-AE5A5E121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CE2D70-2859-46F6-BD80-2A362AA5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9" y="1230183"/>
            <a:ext cx="11141476" cy="56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14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图片 163">
            <a:extLst>
              <a:ext uri="{FF2B5EF4-FFF2-40B4-BE49-F238E27FC236}">
                <a16:creationId xmlns:a16="http://schemas.microsoft.com/office/drawing/2014/main" id="{63A72D04-BACE-4322-B7C3-F8BFD43E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715" y="531237"/>
            <a:ext cx="8588331" cy="24762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9461" name="图片 1">
            <a:extLst>
              <a:ext uri="{FF2B5EF4-FFF2-40B4-BE49-F238E27FC236}">
                <a16:creationId xmlns:a16="http://schemas.microsoft.com/office/drawing/2014/main" id="{02CD508E-4E93-42A0-8AB7-1A44D495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372" y="2989264"/>
            <a:ext cx="6265653" cy="35950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AFF68FF-DBE0-48DB-B0D4-10F7F5CF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81201"/>
            <a:ext cx="8839200" cy="1008063"/>
          </a:xfrm>
          <a:solidFill>
            <a:srgbClr val="00B050"/>
          </a:solidFill>
        </p:spPr>
        <p:txBody>
          <a:bodyPr/>
          <a:lstStyle/>
          <a:p>
            <a:pPr algn="ctr">
              <a:defRPr/>
            </a:pPr>
            <a:r>
              <a:rPr lang="zh-CN" altLang="en-US" dirty="0">
                <a:solidFill>
                  <a:schemeClr val="bg2"/>
                </a:solidFill>
                <a:latin typeface="汉真广标" pitchFamily="49" charset="-122"/>
                <a:ea typeface="汉真广标" pitchFamily="49" charset="-122"/>
              </a:rPr>
              <a:t>科研</a:t>
            </a:r>
            <a:r>
              <a:rPr lang="en-US" altLang="zh-CN" dirty="0">
                <a:solidFill>
                  <a:schemeClr val="bg2"/>
                </a:solidFill>
                <a:latin typeface="汉真广标" pitchFamily="49" charset="-122"/>
                <a:ea typeface="汉真广标" pitchFamily="49" charset="-122"/>
              </a:rPr>
              <a:t>&amp;</a:t>
            </a:r>
            <a:r>
              <a:rPr lang="zh-CN" altLang="en-US" dirty="0">
                <a:solidFill>
                  <a:schemeClr val="bg2"/>
                </a:solidFill>
                <a:latin typeface="汉真广标" pitchFamily="49" charset="-122"/>
                <a:ea typeface="汉真广标" pitchFamily="49" charset="-122"/>
              </a:rPr>
              <a:t>项目</a:t>
            </a:r>
          </a:p>
        </p:txBody>
      </p:sp>
      <p:sp>
        <p:nvSpPr>
          <p:cNvPr id="46085" name="文本占位符 4">
            <a:extLst>
              <a:ext uri="{FF2B5EF4-FFF2-40B4-BE49-F238E27FC236}">
                <a16:creationId xmlns:a16="http://schemas.microsoft.com/office/drawing/2014/main" id="{A4A5061B-47C1-4240-B378-5BE461FA2D5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658938" y="2743200"/>
            <a:ext cx="8856662" cy="528638"/>
          </a:xfrm>
          <a:solidFill>
            <a:srgbClr val="00B050"/>
          </a:solidFill>
        </p:spPr>
        <p:txBody>
          <a:bodyPr/>
          <a:lstStyle/>
          <a:p>
            <a:r>
              <a:rPr lang="zh-CN" altLang="en-US">
                <a:solidFill>
                  <a:schemeClr val="bg2"/>
                </a:solidFill>
              </a:rPr>
              <a:t>抬头看路</a:t>
            </a:r>
            <a:r>
              <a:rPr lang="en-US" altLang="zh-CN">
                <a:solidFill>
                  <a:schemeClr val="bg2"/>
                </a:solidFill>
              </a:rPr>
              <a:t>&amp;</a:t>
            </a:r>
            <a:r>
              <a:rPr lang="zh-CN" altLang="en-US">
                <a:solidFill>
                  <a:schemeClr val="bg2"/>
                </a:solidFill>
              </a:rPr>
              <a:t>低头拉车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22DD2-A8E7-4AE0-9159-85B12668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8" y="61914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C000"/>
                </a:solidFill>
                <a:latin typeface="汉真广标" pitchFamily="49" charset="-122"/>
                <a:ea typeface="汉真广标" pitchFamily="49" charset="-122"/>
              </a:rPr>
              <a:t>基于</a:t>
            </a:r>
            <a:r>
              <a:rPr lang="en-US" altLang="zh-CN" dirty="0">
                <a:solidFill>
                  <a:srgbClr val="FFC000"/>
                </a:solidFill>
                <a:latin typeface="汉真广标" pitchFamily="49" charset="-122"/>
                <a:ea typeface="汉真广标" pitchFamily="49" charset="-122"/>
              </a:rPr>
              <a:t>SaaS</a:t>
            </a:r>
            <a:r>
              <a:rPr lang="zh-CN" altLang="en-US" dirty="0">
                <a:solidFill>
                  <a:srgbClr val="FFC000"/>
                </a:solidFill>
                <a:latin typeface="汉真广标" pitchFamily="49" charset="-122"/>
                <a:ea typeface="汉真广标" pitchFamily="49" charset="-122"/>
              </a:rPr>
              <a:t>的云端</a:t>
            </a:r>
            <a:r>
              <a:rPr lang="zh-CN" altLang="en-US" dirty="0">
                <a:solidFill>
                  <a:srgbClr val="FF00FF"/>
                </a:solidFill>
                <a:latin typeface="汉真广标" pitchFamily="49" charset="-122"/>
                <a:ea typeface="汉真广标" pitchFamily="49" charset="-122"/>
              </a:rPr>
              <a:t>大数据</a:t>
            </a:r>
            <a:r>
              <a:rPr lang="en-US" altLang="zh-CN" dirty="0">
                <a:solidFill>
                  <a:srgbClr val="FF00FF"/>
                </a:solidFill>
                <a:latin typeface="汉真广标" pitchFamily="49" charset="-122"/>
                <a:ea typeface="汉真广标" pitchFamily="49" charset="-122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汉真广标" pitchFamily="49" charset="-122"/>
                <a:ea typeface="汉真广标" pitchFamily="49" charset="-122"/>
              </a:rPr>
              <a:t>智能</a:t>
            </a:r>
            <a:r>
              <a:rPr lang="en-US" altLang="zh-CN" dirty="0">
                <a:solidFill>
                  <a:srgbClr val="FF0000"/>
                </a:solidFill>
                <a:latin typeface="汉真广标" pitchFamily="49" charset="-122"/>
                <a:ea typeface="汉真广标" pitchFamily="49" charset="-122"/>
              </a:rPr>
              <a:t>+</a:t>
            </a:r>
            <a:r>
              <a:rPr lang="zh-CN" altLang="en-US" dirty="0">
                <a:solidFill>
                  <a:srgbClr val="00B050"/>
                </a:solidFill>
                <a:latin typeface="汉真广标" pitchFamily="49" charset="-122"/>
                <a:ea typeface="汉真广标" pitchFamily="49" charset="-122"/>
              </a:rPr>
              <a:t>剧本创作系统</a:t>
            </a:r>
          </a:p>
        </p:txBody>
      </p:sp>
      <p:pic>
        <p:nvPicPr>
          <p:cNvPr id="47107" name="图片 2">
            <a:extLst>
              <a:ext uri="{FF2B5EF4-FFF2-40B4-BE49-F238E27FC236}">
                <a16:creationId xmlns:a16="http://schemas.microsoft.com/office/drawing/2014/main" id="{FC956F6C-2C0D-4167-A9CE-727D12CFA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01901"/>
            <a:ext cx="9144000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3">
            <a:extLst>
              <a:ext uri="{FF2B5EF4-FFF2-40B4-BE49-F238E27FC236}">
                <a16:creationId xmlns:a16="http://schemas.microsoft.com/office/drawing/2014/main" id="{1B02AB45-1DBC-4785-BDAD-979AB491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6" y="1014413"/>
            <a:ext cx="51085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内容占位符 2">
            <a:extLst>
              <a:ext uri="{FF2B5EF4-FFF2-40B4-BE49-F238E27FC236}">
                <a16:creationId xmlns:a16="http://schemas.microsoft.com/office/drawing/2014/main" id="{7336DD48-156E-4D06-83B2-9F41C26A5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73264" y="1282700"/>
            <a:ext cx="8104187" cy="4610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以剧本为核心的影视项目管理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RUYI.COOL    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YINGSHINET.COM</a:t>
            </a:r>
          </a:p>
        </p:txBody>
      </p:sp>
      <p:sp>
        <p:nvSpPr>
          <p:cNvPr id="47110" name="矩形 3">
            <a:extLst>
              <a:ext uri="{FF2B5EF4-FFF2-40B4-BE49-F238E27FC236}">
                <a16:creationId xmlns:a16="http://schemas.microsoft.com/office/drawing/2014/main" id="{8E5F1825-9AD8-4733-8D24-7244DC892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971550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SzPct val="60000"/>
              <a:buFont typeface="黑体" panose="02010609060101010101" pitchFamily="49" charset="-122"/>
              <a:buChar char="〉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 defTabSz="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712788" algn="l"/>
              </a:tabLst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r"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@</a:t>
            </a:r>
            <a:r>
              <a:rPr lang="zh-CN" altLang="en-US" sz="1800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阿里云</a:t>
            </a: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数据可视化？分类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科学可视化</a:t>
            </a:r>
            <a:endParaRPr lang="en-US" altLang="zh-CN" sz="3200" dirty="0"/>
          </a:p>
          <a:p>
            <a:pPr marL="857250" lvl="1" indent="-457200"/>
            <a:r>
              <a:rPr lang="zh-CN" altLang="en-US" sz="3000" dirty="0"/>
              <a:t>标量场、向量场、张量场</a:t>
            </a:r>
            <a:endParaRPr lang="en-US" altLang="zh-CN" sz="3000" dirty="0"/>
          </a:p>
          <a:p>
            <a:r>
              <a:rPr lang="zh-CN" altLang="en-US" sz="3200" dirty="0"/>
              <a:t>信息可视化</a:t>
            </a:r>
            <a:endParaRPr lang="en-US" altLang="zh-CN" sz="3200" dirty="0"/>
          </a:p>
          <a:p>
            <a:pPr lvl="1"/>
            <a:r>
              <a:rPr lang="zh-CN" altLang="en-US" sz="3000" dirty="0"/>
              <a:t>时空数据、层次与网络数据、文本和跨媒体、多变量数据</a:t>
            </a:r>
            <a:endParaRPr lang="en-US" altLang="zh-CN" sz="3000" dirty="0"/>
          </a:p>
          <a:p>
            <a:r>
              <a:rPr lang="zh-CN" altLang="en-US" sz="3200" dirty="0"/>
              <a:t>可视分析</a:t>
            </a:r>
            <a:endParaRPr lang="en-US" altLang="zh-CN" sz="3200" dirty="0"/>
          </a:p>
        </p:txBody>
      </p:sp>
      <p:sp>
        <p:nvSpPr>
          <p:cNvPr id="4" name="菱形 3"/>
          <p:cNvSpPr/>
          <p:nvPr/>
        </p:nvSpPr>
        <p:spPr>
          <a:xfrm>
            <a:off x="8045144" y="0"/>
            <a:ext cx="2624958" cy="26249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可视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分析</a:t>
            </a:r>
          </a:p>
        </p:txBody>
      </p:sp>
      <p:sp>
        <p:nvSpPr>
          <p:cNvPr id="5" name="菱形 4"/>
          <p:cNvSpPr/>
          <p:nvPr/>
        </p:nvSpPr>
        <p:spPr>
          <a:xfrm>
            <a:off x="6732665" y="1312479"/>
            <a:ext cx="2624958" cy="2624958"/>
          </a:xfrm>
          <a:prstGeom prst="diamo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科学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可视化</a:t>
            </a:r>
          </a:p>
        </p:txBody>
      </p:sp>
      <p:sp>
        <p:nvSpPr>
          <p:cNvPr id="6" name="菱形 5"/>
          <p:cNvSpPr/>
          <p:nvPr/>
        </p:nvSpPr>
        <p:spPr>
          <a:xfrm>
            <a:off x="9357623" y="1312479"/>
            <a:ext cx="2624958" cy="2624958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信息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可视化</a:t>
            </a:r>
          </a:p>
        </p:txBody>
      </p:sp>
    </p:spTree>
    <p:extLst>
      <p:ext uri="{BB962C8B-B14F-4D97-AF65-F5344CB8AC3E}">
        <p14:creationId xmlns:p14="http://schemas.microsoft.com/office/powerpoint/2010/main" val="264890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34828"/>
            <a:ext cx="4829687" cy="479337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59" y="1734828"/>
            <a:ext cx="4695705" cy="46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4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96055" y="895668"/>
            <a:ext cx="10295464" cy="2595460"/>
          </a:xfrm>
        </p:spPr>
        <p:txBody>
          <a:bodyPr/>
          <a:lstStyle/>
          <a:p>
            <a:r>
              <a:rPr lang="zh-CN" altLang="en-US" dirty="0"/>
              <a:t>数据可视化的作用：</a:t>
            </a:r>
            <a:r>
              <a:rPr lang="zh-CN" altLang="en-US" dirty="0">
                <a:solidFill>
                  <a:srgbClr val="FF0000"/>
                </a:solidFill>
              </a:rPr>
              <a:t>视物致知  宽物善知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77334" y="3566160"/>
            <a:ext cx="10214185" cy="318008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</a:rPr>
              <a:t>从看见物体到获取知识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</a:rPr>
              <a:t>数据、信息、知识、智慧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http://www.vizinsight.com/</a:t>
            </a:r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http://datavis.ca/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8380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16" y="515534"/>
            <a:ext cx="6721422" cy="60508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数据可视化：国外研究团队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4470399" cy="388077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D3.JS</a:t>
            </a:r>
          </a:p>
          <a:p>
            <a:pPr lvl="1"/>
            <a:r>
              <a:rPr lang="en-US" altLang="zh-CN" sz="2000" dirty="0"/>
              <a:t>D3js.org</a:t>
            </a:r>
          </a:p>
          <a:p>
            <a:pPr lvl="1"/>
            <a:r>
              <a:rPr lang="en-US" altLang="zh-CN" sz="2000" dirty="0">
                <a:hlinkClick r:id="rId3"/>
              </a:rPr>
              <a:t>https://bost.ocks.org/mike/</a:t>
            </a:r>
            <a:endParaRPr lang="en-US" altLang="zh-CN" sz="2000" dirty="0"/>
          </a:p>
          <a:p>
            <a:pPr lvl="1"/>
            <a:r>
              <a:rPr lang="en-US" altLang="zh-CN" sz="2000" dirty="0"/>
              <a:t>D3</a:t>
            </a:r>
            <a:r>
              <a:rPr lang="zh-CN" altLang="en-US" sz="2000" dirty="0"/>
              <a:t>是一个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的函数库，将数据与</a:t>
            </a:r>
            <a:r>
              <a:rPr lang="en-US" altLang="zh-CN" sz="2000" dirty="0"/>
              <a:t>DOM</a:t>
            </a:r>
            <a:r>
              <a:rPr lang="zh-CN" altLang="en-US" sz="2000" dirty="0"/>
              <a:t>绑定，数据与图形成为一个整体。</a:t>
            </a:r>
            <a:endParaRPr lang="en-US" altLang="zh-CN" sz="2000" dirty="0"/>
          </a:p>
          <a:p>
            <a:r>
              <a:rPr lang="en-US" altLang="zh-CN" sz="2400" dirty="0"/>
              <a:t>Processing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902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70" y="864036"/>
            <a:ext cx="8784730" cy="5993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23152"/>
            <a:ext cx="8596668" cy="1320800"/>
          </a:xfrm>
        </p:spPr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vizinsight.com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546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4303" y="1229710"/>
            <a:ext cx="9106745" cy="4454927"/>
          </a:xfrm>
        </p:spPr>
        <p:txBody>
          <a:bodyPr>
            <a:normAutofit fontScale="90000"/>
          </a:bodyPr>
          <a:lstStyle/>
          <a:p>
            <a:pPr indent="457200" algn="ctr"/>
            <a:r>
              <a:rPr lang="zh-CN" altLang="en-US" dirty="0"/>
              <a:t>可视化是</a:t>
            </a:r>
            <a:r>
              <a:rPr lang="zh-CN" altLang="en-US" dirty="0">
                <a:solidFill>
                  <a:srgbClr val="FF0000"/>
                </a:solidFill>
              </a:rPr>
              <a:t>认知的过程</a:t>
            </a:r>
            <a:r>
              <a:rPr lang="zh-CN" altLang="en-US" dirty="0"/>
              <a:t>，即形成某个物体的感知图像，强化认知理解。可视化的终极目的是</a:t>
            </a:r>
            <a:r>
              <a:rPr lang="zh-CN" altLang="en-US" dirty="0">
                <a:solidFill>
                  <a:srgbClr val="FF0000"/>
                </a:solidFill>
              </a:rPr>
              <a:t>对事物规律的洞悉</a:t>
            </a:r>
            <a:r>
              <a:rPr lang="zh-CN" altLang="en-US" dirty="0"/>
              <a:t>，而非所绘制的可视化结果本身。</a:t>
            </a:r>
            <a:br>
              <a:rPr lang="en-US" altLang="zh-CN" dirty="0"/>
            </a:br>
            <a:r>
              <a:rPr lang="zh-CN" altLang="en-US" sz="8900" dirty="0">
                <a:solidFill>
                  <a:srgbClr val="FF0000"/>
                </a:solidFill>
                <a:latin typeface="+mn-ea"/>
                <a:ea typeface="+mn-ea"/>
              </a:rPr>
              <a:t>导航认知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08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</a:t>
            </a:r>
            <a:r>
              <a:rPr lang="en-US" altLang="zh-CN" dirty="0"/>
              <a:t>BY </a:t>
            </a:r>
            <a:r>
              <a:rPr lang="zh-CN" altLang="en-US" dirty="0"/>
              <a:t>袁晓如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62525"/>
            <a:ext cx="8596312" cy="3077563"/>
          </a:xfrm>
        </p:spPr>
      </p:pic>
    </p:spTree>
    <p:extLst>
      <p:ext uri="{BB962C8B-B14F-4D97-AF65-F5344CB8AC3E}">
        <p14:creationId xmlns:p14="http://schemas.microsoft.com/office/powerpoint/2010/main" val="728537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10815728" cy="38807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HTML</a:t>
            </a:r>
            <a:r>
              <a:rPr lang="zh-CN" altLang="zh-CN" sz="3200" dirty="0"/>
              <a:t>、</a:t>
            </a:r>
            <a:r>
              <a:rPr lang="en-US" altLang="zh-CN" sz="3200" dirty="0"/>
              <a:t>CSS</a:t>
            </a:r>
            <a:r>
              <a:rPr lang="zh-CN" altLang="zh-CN" sz="3200" dirty="0"/>
              <a:t>、</a:t>
            </a:r>
            <a:r>
              <a:rPr lang="en-US" altLang="zh-CN" sz="3200" dirty="0"/>
              <a:t>JavaScript</a:t>
            </a:r>
            <a:r>
              <a:rPr lang="zh-CN" altLang="zh-CN" sz="3200" dirty="0"/>
              <a:t>、</a:t>
            </a:r>
            <a:r>
              <a:rPr lang="en-US" altLang="zh-CN" sz="3200" dirty="0"/>
              <a:t>SVG</a:t>
            </a:r>
            <a:r>
              <a:rPr lang="zh-CN" altLang="zh-CN" sz="3200" dirty="0"/>
              <a:t>、</a:t>
            </a:r>
            <a:r>
              <a:rPr lang="en-US" altLang="zh-CN" sz="3200" dirty="0"/>
              <a:t>D3.JS</a:t>
            </a:r>
            <a:r>
              <a:rPr lang="zh-CN" altLang="zh-CN" sz="3200" dirty="0"/>
              <a:t>、</a:t>
            </a:r>
            <a:r>
              <a:rPr lang="en-US" altLang="zh-CN" sz="3200" dirty="0"/>
              <a:t>JSP</a:t>
            </a:r>
            <a:r>
              <a:rPr lang="zh-CN" altLang="zh-CN" sz="3200" dirty="0"/>
              <a:t>、</a:t>
            </a:r>
            <a:r>
              <a:rPr lang="en-US" altLang="zh-CN" sz="3200" dirty="0"/>
              <a:t>MySQL</a:t>
            </a:r>
          </a:p>
          <a:p>
            <a:r>
              <a:rPr lang="zh-CN" altLang="zh-CN" sz="3200" dirty="0">
                <a:solidFill>
                  <a:srgbClr val="FF0000"/>
                </a:solidFill>
              </a:rPr>
              <a:t>讲授和操作交替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zh-CN" sz="3200" dirty="0"/>
              <a:t>实践性、研究性、讨论性、案例性、主动性</a:t>
            </a:r>
            <a:endParaRPr lang="en-US" altLang="zh-CN" sz="3200" dirty="0"/>
          </a:p>
          <a:p>
            <a:r>
              <a:rPr lang="zh-CN" altLang="zh-CN" sz="3200" dirty="0">
                <a:solidFill>
                  <a:srgbClr val="FF0000"/>
                </a:solidFill>
              </a:rPr>
              <a:t>最好的学就是教</a:t>
            </a:r>
            <a:r>
              <a:rPr lang="zh-CN" altLang="en-US" sz="3200" dirty="0">
                <a:solidFill>
                  <a:srgbClr val="FF0000"/>
                </a:solidFill>
              </a:rPr>
              <a:t>：</a:t>
            </a:r>
            <a:r>
              <a:rPr lang="zh-CN" altLang="zh-CN" sz="3200" dirty="0">
                <a:solidFill>
                  <a:srgbClr val="FF0000"/>
                </a:solidFill>
              </a:rPr>
              <a:t>教师不个别辅导，共性的问题重讲一遍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52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 descr="超清海报">
            <a:extLst>
              <a:ext uri="{FF2B5EF4-FFF2-40B4-BE49-F238E27FC236}">
                <a16:creationId xmlns:a16="http://schemas.microsoft.com/office/drawing/2014/main" id="{919BFD9B-CE6A-44F8-B44D-5884D047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633413"/>
            <a:ext cx="71437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EC2589-CCFE-46B7-8F88-495C34CD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488" y="23813"/>
            <a:ext cx="8153400" cy="5762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电影频道：影响</a:t>
            </a:r>
            <a:r>
              <a:rPr lang="en-US" altLang="zh-CN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-</a:t>
            </a:r>
            <a:r>
              <a:rPr lang="zh-CN" altLang="en-US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中国改革开放电影</a:t>
            </a:r>
            <a:r>
              <a:rPr lang="en-US" altLang="zh-CN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40</a:t>
            </a:r>
            <a:r>
              <a:rPr lang="zh-CN" altLang="en-US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年</a:t>
            </a:r>
          </a:p>
        </p:txBody>
      </p:sp>
      <p:pic>
        <p:nvPicPr>
          <p:cNvPr id="19460" name="内容占位符 4">
            <a:extLst>
              <a:ext uri="{FF2B5EF4-FFF2-40B4-BE49-F238E27FC236}">
                <a16:creationId xmlns:a16="http://schemas.microsoft.com/office/drawing/2014/main" id="{430E0C52-90A5-41FB-A7AE-6CA1362426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9" b="10396"/>
          <a:stretch>
            <a:fillRect/>
          </a:stretch>
        </p:blipFill>
        <p:spPr>
          <a:xfrm>
            <a:off x="1730375" y="2895600"/>
            <a:ext cx="8782050" cy="3962400"/>
          </a:xfrm>
        </p:spPr>
      </p:pic>
      <p:pic>
        <p:nvPicPr>
          <p:cNvPr id="19461" name="Picture 6" descr="https://gss1.bdstatic.com/-vo3dSag_xI4khGkpoWK1HF6hhy/baike/c0%3Dbaike150%2C5%2C5%2C150%2C50/sign=245d4575ad44ad343ab28fd5b1cb6791/ae51f3deb48f8c54219022b736292df5e1fe7fe3.jpg">
            <a:extLst>
              <a:ext uri="{FF2B5EF4-FFF2-40B4-BE49-F238E27FC236}">
                <a16:creationId xmlns:a16="http://schemas.microsoft.com/office/drawing/2014/main" id="{B30986F4-6621-4C95-8613-5D48BD5D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89" y="642938"/>
            <a:ext cx="1608137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3">
            <a:extLst>
              <a:ext uri="{FF2B5EF4-FFF2-40B4-BE49-F238E27FC236}">
                <a16:creationId xmlns:a16="http://schemas.microsoft.com/office/drawing/2014/main" id="{DDD17F73-F358-41CC-ABFB-6DF8A1966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26" y="2895601"/>
            <a:ext cx="28479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D3.JS</a:t>
            </a:r>
            <a:r>
              <a:rPr lang="zh-CN" altLang="en-US" dirty="0"/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数据能够与</a:t>
            </a:r>
            <a:r>
              <a:rPr lang="en-US" altLang="zh-CN" sz="2800" dirty="0">
                <a:solidFill>
                  <a:srgbClr val="00B050"/>
                </a:solidFill>
              </a:rPr>
              <a:t>DOM</a:t>
            </a:r>
            <a:r>
              <a:rPr lang="zh-CN" altLang="en-US" sz="2800" dirty="0">
                <a:solidFill>
                  <a:srgbClr val="00B050"/>
                </a:solidFill>
              </a:rPr>
              <a:t>绑定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zh-CN" altLang="en-US" sz="2800" dirty="0">
                <a:solidFill>
                  <a:srgbClr val="00B050"/>
                </a:solidFill>
              </a:rPr>
              <a:t>数据转换和绘制是独立的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zh-CN" altLang="en-US" sz="2800" dirty="0">
                <a:solidFill>
                  <a:srgbClr val="00B050"/>
                </a:solidFill>
              </a:rPr>
              <a:t>代码简单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zh-CN" altLang="en-US" sz="2800" dirty="0">
                <a:solidFill>
                  <a:srgbClr val="00B050"/>
                </a:solidFill>
              </a:rPr>
              <a:t>大量布局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zh-CN" altLang="en-US" sz="2800" dirty="0">
                <a:solidFill>
                  <a:srgbClr val="00B050"/>
                </a:solidFill>
              </a:rPr>
              <a:t>基于</a:t>
            </a:r>
            <a:r>
              <a:rPr lang="en-US" altLang="zh-CN" sz="2800" dirty="0">
                <a:solidFill>
                  <a:srgbClr val="00B050"/>
                </a:solidFill>
              </a:rPr>
              <a:t>SVG</a:t>
            </a:r>
            <a:r>
              <a:rPr lang="zh-CN" altLang="en-US" sz="2800" dirty="0">
                <a:solidFill>
                  <a:srgbClr val="00B050"/>
                </a:solidFill>
              </a:rPr>
              <a:t>，缩放不会损失精度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10839376" cy="388077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zh-CN" altLang="en-US" sz="8800" dirty="0">
                <a:solidFill>
                  <a:srgbClr val="FF0000"/>
                </a:solidFill>
              </a:rPr>
              <a:t>数据</a:t>
            </a:r>
            <a:r>
              <a:rPr lang="en-US" altLang="zh-CN" sz="8800" dirty="0">
                <a:solidFill>
                  <a:srgbClr val="FF0000"/>
                </a:solidFill>
              </a:rPr>
              <a:t>+</a:t>
            </a:r>
            <a:r>
              <a:rPr lang="zh-CN" altLang="en-US" sz="8800" dirty="0">
                <a:solidFill>
                  <a:srgbClr val="FF0000"/>
                </a:solidFill>
              </a:rPr>
              <a:t>可视化</a:t>
            </a:r>
            <a:endParaRPr lang="en-US" altLang="zh-CN" sz="8800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altLang="zh-CN" sz="7200" dirty="0">
                <a:solidFill>
                  <a:srgbClr val="00B050"/>
                </a:solidFill>
              </a:rPr>
              <a:t>DBMS+D3.JS</a:t>
            </a:r>
            <a:endParaRPr lang="zh-CN" altLang="en-US" sz="7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10972799" cy="13208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Header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19200"/>
            <a:ext cx="1520414" cy="429947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buNone/>
            </a:pPr>
            <a:r>
              <a:rPr lang="en-US" altLang="zh-CN" dirty="0" err="1"/>
              <a:t>Siderbar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266278" y="1219200"/>
            <a:ext cx="9179858" cy="49377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201732" y="1240715"/>
            <a:ext cx="9373496" cy="42779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anchor="ctr" anchorCtr="1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lang="en-US" altLang="zh-CN" sz="2600" dirty="0" err="1"/>
              <a:t>Maincontent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09599" y="5606527"/>
            <a:ext cx="10972800" cy="990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Footer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HTML+CSS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81959"/>
            <a:ext cx="8596668" cy="5218386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altLang="zh-CN" dirty="0"/>
              <a:t>&lt;html&gt;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	&lt;head&gt;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	&lt;title&gt;</a:t>
            </a:r>
            <a:r>
              <a:rPr lang="zh-CN" altLang="en-US" dirty="0"/>
              <a:t>宋词</a:t>
            </a:r>
            <a:r>
              <a:rPr lang="en-US" altLang="zh-CN" dirty="0"/>
              <a:t>&lt;/title&gt;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	&lt;style type="text/</a:t>
            </a:r>
            <a:r>
              <a:rPr lang="en-US" altLang="zh-CN" dirty="0" err="1"/>
              <a:t>css</a:t>
            </a:r>
            <a:r>
              <a:rPr lang="en-US" altLang="zh-CN" dirty="0"/>
              <a:t>"&gt;</a:t>
            </a:r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pstyle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		</a:t>
            </a:r>
            <a:r>
              <a:rPr lang="en-US" altLang="zh-CN" dirty="0" err="1">
                <a:solidFill>
                  <a:srgbClr val="FF0000"/>
                </a:solidFill>
              </a:rPr>
              <a:t>color:green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		font-size:22px;</a:t>
            </a:r>
          </a:p>
          <a:p>
            <a:pPr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		}</a:t>
            </a:r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dirty="0"/>
              <a:t>	&lt;/style&gt;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	&lt;/head&gt;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&lt;body&gt;</a:t>
            </a:r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dirty="0"/>
              <a:t>	&lt;h1&gt;</a:t>
            </a:r>
            <a:r>
              <a:rPr lang="zh-CN" altLang="en-US" dirty="0"/>
              <a:t>西江月 遣兴</a:t>
            </a:r>
            <a:r>
              <a:rPr lang="en-US" altLang="zh-CN" dirty="0"/>
              <a:t>&lt;/h1&gt;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	&lt;p style="color:green;font-size:18px;"&gt;</a:t>
            </a:r>
            <a:r>
              <a:rPr lang="zh-CN" altLang="en-US" dirty="0"/>
              <a:t>辛弃疾  南宋</a:t>
            </a:r>
            <a:r>
              <a:rPr lang="en-US" altLang="zh-CN" dirty="0"/>
              <a:t>&lt;/p&gt;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	&lt;p class="</a:t>
            </a:r>
            <a:r>
              <a:rPr lang="en-US" altLang="zh-CN" dirty="0" err="1"/>
              <a:t>pstyle</a:t>
            </a:r>
            <a:r>
              <a:rPr lang="en-US" altLang="zh-CN" dirty="0"/>
              <a:t>"&gt;</a:t>
            </a:r>
            <a:r>
              <a:rPr lang="zh-CN" altLang="en-US" dirty="0"/>
              <a:t>醉里且贪欢笑，要愁那得工夫。</a:t>
            </a:r>
            <a:r>
              <a:rPr lang="en-US" altLang="zh-CN" dirty="0"/>
              <a:t>&lt;/p&gt;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	&lt;p&gt;</a:t>
            </a:r>
            <a:r>
              <a:rPr lang="zh-CN" altLang="en-US" dirty="0"/>
              <a:t>近来始觉古人书，信着全无是处。</a:t>
            </a:r>
            <a:r>
              <a:rPr lang="en-US" altLang="zh-CN" dirty="0"/>
              <a:t>&lt;/p&gt;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        &lt;p&gt;</a:t>
            </a:r>
            <a:r>
              <a:rPr lang="zh-CN" altLang="en-US" dirty="0"/>
              <a:t>昨夜松边醉倒，问松“我醉何如”？</a:t>
            </a:r>
            <a:r>
              <a:rPr lang="en-US" altLang="zh-CN" dirty="0"/>
              <a:t>&lt;/p&gt;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	&lt;p&gt;</a:t>
            </a:r>
            <a:r>
              <a:rPr lang="zh-CN" altLang="en-US" dirty="0"/>
              <a:t>只疑松动要来扶，以手推松曰“去”。</a:t>
            </a:r>
            <a:r>
              <a:rPr lang="en-US" altLang="zh-CN" dirty="0"/>
              <a:t>&lt;/p&gt;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&lt;/body&gt;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&lt;/html&gt;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B050"/>
                </a:solidFill>
              </a:rPr>
              <a:t>CSS:</a:t>
            </a:r>
            <a:r>
              <a:rPr lang="zh-CN" altLang="en-US" b="1" dirty="0">
                <a:solidFill>
                  <a:srgbClr val="00B050"/>
                </a:solidFill>
              </a:rPr>
              <a:t>类选择器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10776314" cy="388077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CN" sz="2400" b="1" dirty="0"/>
              <a:t>&lt;style type="text/</a:t>
            </a:r>
            <a:r>
              <a:rPr lang="en-US" altLang="zh-CN" sz="2400" b="1" dirty="0" err="1"/>
              <a:t>css</a:t>
            </a:r>
            <a:r>
              <a:rPr lang="en-US" altLang="zh-CN" sz="2400" b="1" dirty="0"/>
              <a:t>"&gt;</a:t>
            </a:r>
          </a:p>
          <a:p>
            <a:pPr>
              <a:buNone/>
            </a:pPr>
            <a:r>
              <a:rPr lang="en-US" altLang="zh-CN" sz="2400" b="1" dirty="0"/>
              <a:t>	</a:t>
            </a:r>
            <a:r>
              <a:rPr lang="en-US" altLang="zh-CN" sz="2400" b="1" dirty="0">
                <a:solidFill>
                  <a:srgbClr val="FF0000"/>
                </a:solidFill>
              </a:rPr>
              <a:t>.</a:t>
            </a:r>
            <a:r>
              <a:rPr lang="en-US" altLang="zh-CN" sz="2400" b="1" dirty="0" err="1">
                <a:solidFill>
                  <a:srgbClr val="FF0000"/>
                </a:solidFill>
              </a:rPr>
              <a:t>pstyle</a:t>
            </a:r>
            <a:r>
              <a:rPr lang="en-US" altLang="zh-CN" sz="2400" b="1" dirty="0">
                <a:solidFill>
                  <a:srgbClr val="FF0000"/>
                </a:solidFill>
              </a:rPr>
              <a:t>{       //</a:t>
            </a:r>
            <a:r>
              <a:rPr lang="zh-CN" altLang="en-US" sz="2400" b="1" dirty="0">
                <a:solidFill>
                  <a:srgbClr val="FF0000"/>
                </a:solidFill>
              </a:rPr>
              <a:t>类选择器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400" b="1" dirty="0"/>
              <a:t>		</a:t>
            </a:r>
            <a:r>
              <a:rPr lang="en-US" altLang="zh-CN" sz="2400" b="1" dirty="0" err="1"/>
              <a:t>color:green</a:t>
            </a:r>
            <a:r>
              <a:rPr lang="en-US" altLang="zh-CN" sz="2400" b="1" dirty="0"/>
              <a:t>;</a:t>
            </a:r>
          </a:p>
          <a:p>
            <a:pPr>
              <a:buNone/>
            </a:pPr>
            <a:r>
              <a:rPr lang="en-US" altLang="zh-CN" sz="2400" b="1" dirty="0"/>
              <a:t>		font-size:22px;</a:t>
            </a:r>
          </a:p>
          <a:p>
            <a:pPr>
              <a:buNone/>
            </a:pPr>
            <a:r>
              <a:rPr lang="en-US" altLang="zh-CN" sz="2400" b="1" dirty="0"/>
              <a:t>		}</a:t>
            </a:r>
          </a:p>
          <a:p>
            <a:pPr>
              <a:buNone/>
            </a:pPr>
            <a:r>
              <a:rPr lang="en-US" altLang="zh-CN" sz="2400" b="1" dirty="0"/>
              <a:t>&lt;/style&gt;</a:t>
            </a:r>
          </a:p>
          <a:p>
            <a:pPr>
              <a:buNone/>
            </a:pPr>
            <a:endParaRPr lang="en-US" altLang="zh-CN" sz="2400" b="1" dirty="0"/>
          </a:p>
          <a:p>
            <a:pPr>
              <a:buNone/>
            </a:pPr>
            <a:endParaRPr lang="en-US" altLang="zh-CN" sz="2400" b="1" dirty="0"/>
          </a:p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文档见</a:t>
            </a:r>
            <a:r>
              <a:rPr lang="en-US" altLang="zh-CN" sz="2400" b="1" dirty="0">
                <a:solidFill>
                  <a:srgbClr val="FF0000"/>
                </a:solidFill>
              </a:rPr>
              <a:t>W3School       http://www.w3school.com.cn/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B050"/>
                </a:solidFill>
              </a:rPr>
              <a:t>CSS:ID</a:t>
            </a:r>
            <a:r>
              <a:rPr lang="zh-CN" altLang="en-US" b="1" dirty="0">
                <a:solidFill>
                  <a:srgbClr val="00B050"/>
                </a:solidFill>
              </a:rPr>
              <a:t>选择器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#index  {font-</a:t>
            </a:r>
            <a:r>
              <a:rPr lang="en-US" altLang="zh-CN" sz="2800" dirty="0" err="1"/>
              <a:t>weight:bold</a:t>
            </a:r>
            <a:r>
              <a:rPr lang="en-US" altLang="zh-CN" sz="2800" dirty="0"/>
              <a:t>;}</a:t>
            </a:r>
          </a:p>
          <a:p>
            <a:r>
              <a:rPr lang="en-US" altLang="zh-CN" sz="2800" dirty="0"/>
              <a:t>&lt;p id=“index”&gt;index 1&lt;/p&gt;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702" y="4141695"/>
            <a:ext cx="11664709" cy="251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720" y="1165411"/>
            <a:ext cx="10972800" cy="4937760"/>
          </a:xfrm>
        </p:spPr>
        <p:txBody>
          <a:bodyPr/>
          <a:lstStyle/>
          <a:p>
            <a:pPr>
              <a:buNone/>
            </a:pPr>
            <a:r>
              <a:rPr lang="en-US" altLang="zh-CN" dirty="0"/>
              <a:t>&lt;script type="text/</a:t>
            </a:r>
            <a:r>
              <a:rPr lang="en-US" altLang="zh-CN" dirty="0" err="1"/>
              <a:t>javascript</a:t>
            </a:r>
            <a:r>
              <a:rPr lang="en-US" altLang="zh-CN" dirty="0"/>
              <a:t>"&gt;</a:t>
            </a:r>
          </a:p>
          <a:p>
            <a:pPr>
              <a:buNone/>
            </a:pPr>
            <a:r>
              <a:rPr lang="en-US" altLang="zh-CN" dirty="0"/>
              <a:t>console.log("hello, D3.JS");</a:t>
            </a:r>
          </a:p>
          <a:p>
            <a:pPr>
              <a:buNone/>
            </a:pPr>
            <a:r>
              <a:rPr lang="en-US" altLang="zh-CN" dirty="0"/>
              <a:t>&lt;/script&gt;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&lt;script </a:t>
            </a:r>
            <a:r>
              <a:rPr lang="en-US" altLang="zh-CN" dirty="0" err="1"/>
              <a:t>src</a:t>
            </a:r>
            <a:r>
              <a:rPr lang="en-US" altLang="zh-CN" dirty="0"/>
              <a:t>=</a:t>
            </a:r>
            <a:r>
              <a:rPr lang="en-US" altLang="zh-CN" dirty="0">
                <a:hlinkClick r:id="rId3"/>
              </a:rPr>
              <a:t>“</a:t>
            </a:r>
            <a:r>
              <a:rPr lang="en-US" altLang="zh-CN" b="1" dirty="0">
                <a:solidFill>
                  <a:srgbClr val="FF0000"/>
                </a:solidFill>
              </a:rPr>
              <a:t>http://d3js.org/d3.v3.min.js</a:t>
            </a:r>
            <a:r>
              <a:rPr lang="en-US" altLang="zh-CN" dirty="0"/>
              <a:t>”  charset=“utf-8”&gt;&lt;/script&gt;</a:t>
            </a:r>
          </a:p>
          <a:p>
            <a:pPr>
              <a:buNone/>
            </a:pPr>
            <a:r>
              <a:rPr lang="zh-CN" alt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最好下载到本地，无法上网时也可以使用</a:t>
            </a:r>
            <a:endParaRPr lang="en-US" altLang="zh-CN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altLang="zh-CN" b="1" dirty="0">
                <a:solidFill>
                  <a:srgbClr val="00B050"/>
                </a:solidFill>
              </a:rPr>
              <a:t>http://d3js.org/d3.v3.js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71145"/>
            <a:ext cx="8596668" cy="4370217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</a:rPr>
              <a:t>区分大小写</a:t>
            </a:r>
            <a:endParaRPr lang="en-US" altLang="zh-CN" sz="3200" b="1" dirty="0">
              <a:solidFill>
                <a:srgbClr val="00B050"/>
              </a:solidFill>
            </a:endParaRPr>
          </a:p>
          <a:p>
            <a:r>
              <a:rPr lang="zh-CN" altLang="en-US" sz="3200" b="1" dirty="0">
                <a:solidFill>
                  <a:srgbClr val="00B050"/>
                </a:solidFill>
              </a:rPr>
              <a:t>注释：</a:t>
            </a:r>
            <a:r>
              <a:rPr lang="en-US" altLang="zh-CN" sz="3200" b="1" dirty="0">
                <a:solidFill>
                  <a:srgbClr val="00B050"/>
                </a:solidFill>
              </a:rPr>
              <a:t>//              /*   */</a:t>
            </a:r>
          </a:p>
          <a:p>
            <a:r>
              <a:rPr lang="zh-CN" altLang="en-US" sz="3200" b="1" dirty="0">
                <a:solidFill>
                  <a:srgbClr val="00B050"/>
                </a:solidFill>
              </a:rPr>
              <a:t>分号结尾</a:t>
            </a:r>
            <a:endParaRPr lang="en-US" altLang="zh-CN" sz="3200" b="1" dirty="0">
              <a:solidFill>
                <a:srgbClr val="00B050"/>
              </a:solidFill>
            </a:endParaRPr>
          </a:p>
          <a:p>
            <a:r>
              <a:rPr lang="zh-CN" altLang="en-US" sz="3200" b="1" dirty="0">
                <a:solidFill>
                  <a:srgbClr val="00B050"/>
                </a:solidFill>
              </a:rPr>
              <a:t>花括号</a:t>
            </a:r>
            <a:endParaRPr lang="en-US" altLang="zh-CN" sz="3200" b="1" dirty="0">
              <a:solidFill>
                <a:srgbClr val="00B050"/>
              </a:solidFill>
            </a:endParaRPr>
          </a:p>
          <a:p>
            <a:r>
              <a:rPr lang="zh-CN" altLang="en-US" sz="3200" b="1" dirty="0">
                <a:solidFill>
                  <a:srgbClr val="00B050"/>
                </a:solidFill>
              </a:rPr>
              <a:t>变量：</a:t>
            </a:r>
            <a:r>
              <a:rPr lang="en-US" altLang="zh-CN" sz="3200" b="1" dirty="0" err="1">
                <a:solidFill>
                  <a:srgbClr val="00B050"/>
                </a:solidFill>
              </a:rPr>
              <a:t>var</a:t>
            </a:r>
            <a:r>
              <a:rPr lang="en-US" altLang="zh-CN" sz="3200" b="1" dirty="0">
                <a:solidFill>
                  <a:srgbClr val="00B050"/>
                </a:solidFill>
              </a:rPr>
              <a:t> a;    </a:t>
            </a:r>
            <a:r>
              <a:rPr lang="en-US" altLang="zh-CN" sz="3200" b="1" dirty="0" err="1">
                <a:solidFill>
                  <a:srgbClr val="00B050"/>
                </a:solidFill>
              </a:rPr>
              <a:t>var</a:t>
            </a:r>
            <a:r>
              <a:rPr lang="en-US" altLang="zh-CN" sz="3200" b="1" dirty="0">
                <a:solidFill>
                  <a:srgbClr val="00B050"/>
                </a:solidFill>
              </a:rPr>
              <a:t>  </a:t>
            </a:r>
            <a:r>
              <a:rPr lang="en-US" altLang="zh-CN" sz="3200" b="1" dirty="0" err="1">
                <a:solidFill>
                  <a:srgbClr val="00B050"/>
                </a:solidFill>
              </a:rPr>
              <a:t>b,c,d</a:t>
            </a:r>
            <a:r>
              <a:rPr lang="en-US" altLang="zh-CN" sz="3200" b="1" dirty="0">
                <a:solidFill>
                  <a:srgbClr val="00B050"/>
                </a:solidFill>
              </a:rPr>
              <a:t>;</a:t>
            </a:r>
          </a:p>
          <a:p>
            <a:r>
              <a:rPr lang="en-US" altLang="zh-CN" sz="3200" b="1" dirty="0">
                <a:solidFill>
                  <a:srgbClr val="00B050"/>
                </a:solidFill>
              </a:rPr>
              <a:t>6</a:t>
            </a:r>
            <a:r>
              <a:rPr lang="zh-CN" altLang="en-US" sz="3200" b="1" dirty="0">
                <a:solidFill>
                  <a:srgbClr val="00B050"/>
                </a:solidFill>
              </a:rPr>
              <a:t>中数据类型：</a:t>
            </a:r>
            <a:r>
              <a:rPr lang="en-US" altLang="zh-CN" sz="3200" b="1" dirty="0">
                <a:solidFill>
                  <a:srgbClr val="00B050"/>
                </a:solidFill>
              </a:rPr>
              <a:t>undefined;  null;  </a:t>
            </a:r>
            <a:r>
              <a:rPr lang="en-US" altLang="zh-CN" sz="3200" b="1" dirty="0" err="1">
                <a:solidFill>
                  <a:srgbClr val="00B050"/>
                </a:solidFill>
              </a:rPr>
              <a:t>boolean</a:t>
            </a:r>
            <a:r>
              <a:rPr lang="en-US" altLang="zh-CN" sz="3200" b="1" dirty="0">
                <a:solidFill>
                  <a:srgbClr val="00B050"/>
                </a:solidFill>
              </a:rPr>
              <a:t>;  number;  string; object</a:t>
            </a:r>
          </a:p>
          <a:p>
            <a:endParaRPr lang="zh-CN" altLang="en-US" sz="3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3" y="1749973"/>
            <a:ext cx="10390059" cy="429139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3600" b="1" dirty="0">
                <a:solidFill>
                  <a:srgbClr val="00B050"/>
                </a:solidFill>
              </a:rPr>
              <a:t>函数</a:t>
            </a:r>
            <a:endParaRPr lang="en-US" altLang="zh-CN" sz="3600" b="1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  function add(num1,num2){</a:t>
            </a:r>
          </a:p>
          <a:p>
            <a:pPr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   	return num1+num2</a:t>
            </a:r>
          </a:p>
          <a:p>
            <a:pPr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  }</a:t>
            </a:r>
          </a:p>
          <a:p>
            <a:pPr>
              <a:buNone/>
            </a:pPr>
            <a:r>
              <a:rPr lang="en-US" altLang="zh-CN" sz="3600" b="1" dirty="0" err="1">
                <a:solidFill>
                  <a:srgbClr val="FF0000"/>
                </a:solidFill>
              </a:rPr>
              <a:t>var</a:t>
            </a:r>
            <a:r>
              <a:rPr lang="en-US" altLang="zh-CN" sz="3600" b="1" dirty="0">
                <a:solidFill>
                  <a:srgbClr val="FF0000"/>
                </a:solidFill>
              </a:rPr>
              <a:t> a=add</a:t>
            </a:r>
            <a:r>
              <a:rPr lang="zh-CN" altLang="en-US" sz="3600" b="1" dirty="0">
                <a:solidFill>
                  <a:srgbClr val="FF0000"/>
                </a:solidFill>
              </a:rPr>
              <a:t>（</a:t>
            </a:r>
            <a:r>
              <a:rPr lang="en-US" altLang="zh-CN" sz="3600" b="1" dirty="0">
                <a:solidFill>
                  <a:srgbClr val="FF0000"/>
                </a:solidFill>
              </a:rPr>
              <a:t>3,5</a:t>
            </a:r>
            <a:r>
              <a:rPr lang="zh-CN" altLang="en-US" sz="3600" b="1" dirty="0">
                <a:solidFill>
                  <a:srgbClr val="FF0000"/>
                </a:solidFill>
              </a:rPr>
              <a:t>）；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3600" b="1" dirty="0">
                <a:solidFill>
                  <a:srgbClr val="00B050"/>
                </a:solidFill>
              </a:rPr>
              <a:t>无名函数（大量使用匿名函数）</a:t>
            </a:r>
            <a:endParaRPr lang="en-US" altLang="zh-CN" sz="3600" b="1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altLang="zh-CN" sz="3600" b="1" dirty="0" err="1">
                <a:solidFill>
                  <a:srgbClr val="FF0000"/>
                </a:solidFill>
              </a:rPr>
              <a:t>var</a:t>
            </a:r>
            <a:r>
              <a:rPr lang="en-US" altLang="zh-CN" sz="3600" b="1" dirty="0">
                <a:solidFill>
                  <a:srgbClr val="FF0000"/>
                </a:solidFill>
              </a:rPr>
              <a:t> add=function add(num1,num2){</a:t>
            </a:r>
          </a:p>
          <a:p>
            <a:pPr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   	return num1+num2</a:t>
            </a:r>
          </a:p>
          <a:p>
            <a:pPr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  }</a:t>
            </a:r>
          </a:p>
          <a:p>
            <a:endParaRPr lang="zh-CN" altLang="en-US" sz="3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84435"/>
            <a:ext cx="8596668" cy="445692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b="1" dirty="0">
                <a:solidFill>
                  <a:srgbClr val="00B050"/>
                </a:solidFill>
              </a:rPr>
              <a:t>对象：属性，方法</a:t>
            </a:r>
            <a:endParaRPr lang="en-US" altLang="zh-CN" sz="2800" b="1" dirty="0">
              <a:solidFill>
                <a:srgbClr val="00B050"/>
              </a:solidFill>
            </a:endParaRPr>
          </a:p>
          <a:p>
            <a:r>
              <a:rPr lang="zh-CN" altLang="en-US" sz="2800" b="1" dirty="0">
                <a:solidFill>
                  <a:srgbClr val="00B050"/>
                </a:solidFill>
              </a:rPr>
              <a:t>创建对象</a:t>
            </a:r>
            <a:endParaRPr lang="en-US" altLang="zh-CN" sz="2800" b="1" dirty="0">
              <a:solidFill>
                <a:srgbClr val="00B050"/>
              </a:solidFill>
            </a:endParaRPr>
          </a:p>
          <a:p>
            <a:pPr lvl="2">
              <a:buNone/>
            </a:pPr>
            <a:r>
              <a:rPr lang="en-US" altLang="zh-CN" sz="2200" b="1" dirty="0" err="1">
                <a:solidFill>
                  <a:srgbClr val="00B050"/>
                </a:solidFill>
              </a:rPr>
              <a:t>var</a:t>
            </a:r>
            <a:r>
              <a:rPr lang="en-US" altLang="zh-CN" sz="2200" b="1" dirty="0">
                <a:solidFill>
                  <a:srgbClr val="00B050"/>
                </a:solidFill>
              </a:rPr>
              <a:t> person={</a:t>
            </a:r>
          </a:p>
          <a:p>
            <a:pPr lvl="2">
              <a:buNone/>
            </a:pPr>
            <a:r>
              <a:rPr lang="en-US" altLang="zh-CN" sz="2200" b="1" dirty="0">
                <a:solidFill>
                  <a:srgbClr val="FF0000"/>
                </a:solidFill>
              </a:rPr>
              <a:t>name : “rose”,</a:t>
            </a:r>
          </a:p>
          <a:p>
            <a:pPr lvl="2">
              <a:buNone/>
            </a:pPr>
            <a:r>
              <a:rPr lang="en-US" altLang="zh-CN" sz="2200" b="1" dirty="0">
                <a:solidFill>
                  <a:srgbClr val="FF0000"/>
                </a:solidFill>
              </a:rPr>
              <a:t>Age:20,</a:t>
            </a:r>
          </a:p>
          <a:p>
            <a:pPr lvl="2">
              <a:buNone/>
            </a:pPr>
            <a:r>
              <a:rPr lang="en-US" altLang="zh-CN" sz="2200" b="1" dirty="0" err="1">
                <a:solidFill>
                  <a:srgbClr val="0070C0"/>
                </a:solidFill>
              </a:rPr>
              <a:t>growUp</a:t>
            </a:r>
            <a:r>
              <a:rPr lang="en-US" altLang="zh-CN" sz="2200" b="1" dirty="0">
                <a:solidFill>
                  <a:srgbClr val="0070C0"/>
                </a:solidFill>
              </a:rPr>
              <a:t>: function(){</a:t>
            </a:r>
          </a:p>
          <a:p>
            <a:pPr lvl="2">
              <a:buNone/>
            </a:pPr>
            <a:r>
              <a:rPr lang="en-US" altLang="zh-CN" sz="2200" b="1" dirty="0">
                <a:solidFill>
                  <a:srgbClr val="0070C0"/>
                </a:solidFill>
              </a:rPr>
              <a:t>    </a:t>
            </a:r>
            <a:r>
              <a:rPr lang="en-US" altLang="zh-CN" sz="2200" b="1" dirty="0" err="1">
                <a:solidFill>
                  <a:srgbClr val="0070C0"/>
                </a:solidFill>
              </a:rPr>
              <a:t>this.age</a:t>
            </a:r>
            <a:r>
              <a:rPr lang="en-US" altLang="zh-CN" sz="2200" b="1" dirty="0">
                <a:solidFill>
                  <a:srgbClr val="0070C0"/>
                </a:solidFill>
              </a:rPr>
              <a:t>+=1;</a:t>
            </a:r>
          </a:p>
          <a:p>
            <a:pPr lvl="2">
              <a:buNone/>
            </a:pPr>
            <a:r>
              <a:rPr lang="en-US" altLang="zh-CN" sz="2200" b="1" dirty="0">
                <a:solidFill>
                  <a:srgbClr val="0070C0"/>
                </a:solidFill>
              </a:rPr>
              <a:t>}</a:t>
            </a:r>
          </a:p>
          <a:p>
            <a:pPr lvl="2">
              <a:buNone/>
            </a:pPr>
            <a:r>
              <a:rPr lang="en-US" altLang="zh-CN" sz="2200" b="1" dirty="0">
                <a:solidFill>
                  <a:srgbClr val="00B050"/>
                </a:solidFill>
              </a:rPr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console.log(person.name)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331093-52A4-4FD3-8E80-368B0EEA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历史上票房最高的电影是？</a:t>
            </a:r>
          </a:p>
        </p:txBody>
      </p:sp>
      <p:sp>
        <p:nvSpPr>
          <p:cNvPr id="20483" name="内容占位符 4">
            <a:extLst>
              <a:ext uri="{FF2B5EF4-FFF2-40B4-BE49-F238E27FC236}">
                <a16:creationId xmlns:a16="http://schemas.microsoft.com/office/drawing/2014/main" id="{DA3B0114-F01A-4550-964A-06967BC819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73264" y="1282700"/>
            <a:ext cx="8104187" cy="46101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6194" name="Picture 2" descr="https://gss3.bdstatic.com/7Po3dSag_xI4khGkpoWK1HF6hhy/baike/w%3D268%3Bg%3D0/sign=536424a9de1b0ef46ce89f58e5ff36e7/37d3d539b6003af3cd21b0e7392ac65c1138b69a.jpg">
            <a:extLst>
              <a:ext uri="{FF2B5EF4-FFF2-40B4-BE49-F238E27FC236}">
                <a16:creationId xmlns:a16="http://schemas.microsoft.com/office/drawing/2014/main" id="{5C3C929D-1AED-45C6-84C1-489D36A41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53" y="2766955"/>
            <a:ext cx="2552700" cy="4000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战狼2高清海报">
            <a:extLst>
              <a:ext uri="{FF2B5EF4-FFF2-40B4-BE49-F238E27FC236}">
                <a16:creationId xmlns:a16="http://schemas.microsoft.com/office/drawing/2014/main" id="{D0C8132C-14E9-4F56-8828-D459363A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87" y="838269"/>
            <a:ext cx="6646827" cy="221560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gss0.bdstatic.com/94o3dSag_xI4khGkpoWK1HF6hhy/baike/c0%3Dbaike220%2C5%2C5%2C220%2C73/sign=b04d40f3ab4bd11310c0bf603bc6cf6a/8718367adab44aed56ab1a64b51c8701a08bfb4d.jpg">
            <a:extLst>
              <a:ext uri="{FF2B5EF4-FFF2-40B4-BE49-F238E27FC236}">
                <a16:creationId xmlns:a16="http://schemas.microsoft.com/office/drawing/2014/main" id="{A693AB77-C35B-492F-B4B2-09D4ACB03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68" y="963635"/>
            <a:ext cx="4013592" cy="569790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FFB678-53E0-4A8E-9521-0CB9CD336235}"/>
              </a:ext>
            </a:extLst>
          </p:cNvPr>
          <p:cNvSpPr/>
          <p:nvPr/>
        </p:nvSpPr>
        <p:spPr>
          <a:xfrm>
            <a:off x="2811552" y="5867336"/>
            <a:ext cx="331212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FF"/>
                </a:solidFill>
              </a:rPr>
              <a:t>2.5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FF"/>
                </a:solidFill>
              </a:rPr>
              <a:t>亿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FF"/>
                </a:solidFill>
              </a:rPr>
              <a:t>/9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FF"/>
                </a:solidFill>
              </a:rPr>
              <a:t>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B35A55-4A8B-48D7-A1F9-A22C10A5FA22}"/>
              </a:ext>
            </a:extLst>
          </p:cNvPr>
          <p:cNvSpPr/>
          <p:nvPr/>
        </p:nvSpPr>
        <p:spPr>
          <a:xfrm>
            <a:off x="7041008" y="384549"/>
            <a:ext cx="372089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56.8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亿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/497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亿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C6D54B-0A71-4F62-9659-2A656249E003}"/>
              </a:ext>
            </a:extLst>
          </p:cNvPr>
          <p:cNvSpPr/>
          <p:nvPr/>
        </p:nvSpPr>
        <p:spPr>
          <a:xfrm rot="5400000">
            <a:off x="7974208" y="4535636"/>
            <a:ext cx="367600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FF"/>
                </a:solidFill>
              </a:rPr>
              <a:t>6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FF"/>
                </a:solidFill>
              </a:rPr>
              <a:t>亿人观看</a:t>
            </a: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FF"/>
                </a:solidFill>
              </a:rPr>
              <a:t>/3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FF"/>
                </a:solidFill>
              </a:rPr>
              <a:t>毛钱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DOM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</a:rPr>
              <a:t>Document Object Model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 descr="\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038" y="1150800"/>
            <a:ext cx="8493573" cy="53589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B050"/>
                </a:solidFill>
              </a:rPr>
              <a:t>访问</a:t>
            </a:r>
            <a:r>
              <a:rPr lang="en-US" altLang="zh-CN" b="1" dirty="0">
                <a:solidFill>
                  <a:srgbClr val="00B050"/>
                </a:solidFill>
              </a:rPr>
              <a:t>HTML</a:t>
            </a:r>
            <a:r>
              <a:rPr lang="zh-CN" altLang="en-US" b="1" dirty="0">
                <a:solidFill>
                  <a:srgbClr val="00B050"/>
                </a:solidFill>
              </a:rPr>
              <a:t>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document.getElementByID</a:t>
            </a:r>
            <a:r>
              <a:rPr lang="en-US" altLang="zh-CN" sz="2800" dirty="0"/>
              <a:t>(“id”);</a:t>
            </a:r>
          </a:p>
          <a:p>
            <a:r>
              <a:rPr lang="en-US" sz="2800" dirty="0" err="1"/>
              <a:t>getElementById</a:t>
            </a:r>
            <a:r>
              <a:rPr lang="en-US" sz="2800" dirty="0"/>
              <a:t>()</a:t>
            </a:r>
            <a:r>
              <a:rPr lang="zh-CN" altLang="en-US" sz="2800" dirty="0">
                <a:solidFill>
                  <a:srgbClr val="00B050"/>
                </a:solidFill>
              </a:rPr>
              <a:t>返回带有指定 </a:t>
            </a:r>
            <a:r>
              <a:rPr lang="en-US" sz="2800" dirty="0">
                <a:solidFill>
                  <a:srgbClr val="00B050"/>
                </a:solidFill>
              </a:rPr>
              <a:t>ID </a:t>
            </a:r>
            <a:r>
              <a:rPr lang="zh-CN" altLang="en-US" sz="2800" dirty="0">
                <a:solidFill>
                  <a:srgbClr val="00B050"/>
                </a:solidFill>
              </a:rPr>
              <a:t>的元素。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en-US" sz="2800" dirty="0" err="1"/>
              <a:t>getElementsByTagName</a:t>
            </a:r>
            <a:r>
              <a:rPr lang="en-US" sz="2800" dirty="0"/>
              <a:t>()</a:t>
            </a: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00B050"/>
                </a:solidFill>
              </a:rPr>
              <a:t>指定标签名称的所有元素的节点列表（集合</a:t>
            </a:r>
            <a:r>
              <a:rPr lang="en-US" altLang="zh-CN" sz="2800" dirty="0">
                <a:solidFill>
                  <a:srgbClr val="00B050"/>
                </a:solidFill>
              </a:rPr>
              <a:t>/</a:t>
            </a:r>
            <a:r>
              <a:rPr lang="zh-CN" altLang="en-US" sz="2800" dirty="0">
                <a:solidFill>
                  <a:srgbClr val="00B050"/>
                </a:solidFill>
              </a:rPr>
              <a:t>节点数组）。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en-US" sz="2800" dirty="0" err="1"/>
              <a:t>getElementsByClassName</a:t>
            </a:r>
            <a:r>
              <a:rPr lang="en-US" sz="2800" dirty="0"/>
              <a:t>()</a:t>
            </a:r>
            <a:r>
              <a:rPr lang="zh-CN" altLang="en-US" sz="2800" dirty="0">
                <a:solidFill>
                  <a:srgbClr val="00B050"/>
                </a:solidFill>
              </a:rPr>
              <a:t>返回包含带有指定类名的所有元素的节点列表。</a:t>
            </a:r>
            <a:endParaRPr lang="en-US" altLang="zh-CN" sz="2800" dirty="0">
              <a:solidFill>
                <a:srgbClr val="00B050"/>
              </a:solidFill>
            </a:endParaRPr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ＨＴＭＬ常用属性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8310"/>
            <a:ext cx="8596668" cy="5242035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 err="1">
                <a:solidFill>
                  <a:srgbClr val="00B050"/>
                </a:solidFill>
              </a:rPr>
              <a:t>innerHTML</a:t>
            </a:r>
            <a:r>
              <a:rPr lang="en-US" altLang="zh-CN" sz="2800" dirty="0">
                <a:solidFill>
                  <a:srgbClr val="00B050"/>
                </a:solidFill>
              </a:rPr>
              <a:t>   :</a:t>
            </a:r>
            <a:r>
              <a:rPr lang="zh-CN" altLang="en-US" sz="2800" dirty="0">
                <a:solidFill>
                  <a:srgbClr val="00B050"/>
                </a:solidFill>
              </a:rPr>
              <a:t>内部，包括</a:t>
            </a:r>
            <a:r>
              <a:rPr lang="en-US" altLang="zh-CN" sz="2800" dirty="0">
                <a:solidFill>
                  <a:srgbClr val="00B050"/>
                </a:solidFill>
              </a:rPr>
              <a:t>HTML</a:t>
            </a:r>
          </a:p>
          <a:p>
            <a:r>
              <a:rPr lang="en-US" altLang="zh-CN" sz="2800" dirty="0" err="1">
                <a:solidFill>
                  <a:srgbClr val="00B050"/>
                </a:solidFill>
              </a:rPr>
              <a:t>innerText</a:t>
            </a:r>
            <a:r>
              <a:rPr lang="en-US" altLang="zh-CN" sz="2800" dirty="0">
                <a:solidFill>
                  <a:srgbClr val="00B050"/>
                </a:solidFill>
              </a:rPr>
              <a:t>      :</a:t>
            </a:r>
            <a:r>
              <a:rPr lang="zh-CN" altLang="en-US" sz="2800" dirty="0">
                <a:solidFill>
                  <a:srgbClr val="00B050"/>
                </a:solidFill>
              </a:rPr>
              <a:t>内部，不包括</a:t>
            </a:r>
            <a:r>
              <a:rPr lang="en-US" altLang="zh-CN" sz="2800" dirty="0">
                <a:solidFill>
                  <a:srgbClr val="00B050"/>
                </a:solidFill>
              </a:rPr>
              <a:t>HTML  </a:t>
            </a:r>
          </a:p>
          <a:p>
            <a:r>
              <a:rPr lang="en-US" altLang="zh-CN" sz="2800" dirty="0" err="1">
                <a:solidFill>
                  <a:srgbClr val="00B050"/>
                </a:solidFill>
              </a:rPr>
              <a:t>outerHTML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en-US" altLang="zh-CN" sz="2800" dirty="0" err="1">
                <a:solidFill>
                  <a:srgbClr val="00B050"/>
                </a:solidFill>
              </a:rPr>
              <a:t>outerText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en-US" altLang="zh-CN" sz="2800" dirty="0" err="1">
                <a:solidFill>
                  <a:srgbClr val="00B050"/>
                </a:solidFill>
              </a:rPr>
              <a:t>nodeText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en-US" altLang="zh-CN" sz="2800" dirty="0" err="1">
                <a:solidFill>
                  <a:srgbClr val="00B050"/>
                </a:solidFill>
              </a:rPr>
              <a:t>parentNode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en-US" altLang="zh-CN" sz="2800" dirty="0" err="1">
                <a:solidFill>
                  <a:srgbClr val="00B050"/>
                </a:solidFill>
              </a:rPr>
              <a:t>childNodes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en-US" altLang="zh-CN" sz="2800" dirty="0" err="1">
                <a:solidFill>
                  <a:srgbClr val="00B050"/>
                </a:solidFill>
              </a:rPr>
              <a:t>nextSibling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en-US" altLang="zh-CN" sz="2800" dirty="0" err="1">
                <a:solidFill>
                  <a:srgbClr val="00B050"/>
                </a:solidFill>
              </a:rPr>
              <a:t>previousSibling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en-US" altLang="zh-CN" sz="2800" dirty="0">
                <a:solidFill>
                  <a:srgbClr val="00B050"/>
                </a:solidFill>
              </a:rPr>
              <a:t>style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B050"/>
                </a:solidFill>
              </a:rPr>
              <a:t>添加删除节点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appendChild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removeChild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B050"/>
                </a:solidFill>
              </a:rPr>
              <a:t>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onload</a:t>
            </a:r>
            <a:endParaRPr lang="en-US" altLang="zh-CN" dirty="0"/>
          </a:p>
          <a:p>
            <a:r>
              <a:rPr lang="en-US" altLang="zh-CN" dirty="0" err="1"/>
              <a:t>onclick</a:t>
            </a:r>
            <a:endParaRPr lang="en-US" altLang="zh-CN" dirty="0"/>
          </a:p>
          <a:p>
            <a:r>
              <a:rPr lang="en-US" altLang="zh-CN" dirty="0" err="1"/>
              <a:t>ondblclick</a:t>
            </a:r>
            <a:endParaRPr lang="en-US" altLang="zh-CN" dirty="0"/>
          </a:p>
          <a:p>
            <a:r>
              <a:rPr lang="en-US" altLang="zh-CN" dirty="0" err="1"/>
              <a:t>onkeydown</a:t>
            </a:r>
            <a:endParaRPr lang="en-US" altLang="zh-CN" dirty="0"/>
          </a:p>
          <a:p>
            <a:r>
              <a:rPr lang="en-US" altLang="zh-CN" dirty="0" err="1"/>
              <a:t>onkeypress</a:t>
            </a:r>
            <a:endParaRPr lang="en-US" altLang="zh-CN" dirty="0"/>
          </a:p>
          <a:p>
            <a:r>
              <a:rPr lang="en-US" altLang="zh-CN" dirty="0" err="1"/>
              <a:t>onkeyup</a:t>
            </a:r>
            <a:endParaRPr lang="en-US" altLang="zh-CN" dirty="0"/>
          </a:p>
          <a:p>
            <a:r>
              <a:rPr lang="en-US" altLang="zh-CN" dirty="0" err="1"/>
              <a:t>onmousedown</a:t>
            </a:r>
            <a:endParaRPr lang="en-US" altLang="zh-CN" dirty="0"/>
          </a:p>
          <a:p>
            <a:r>
              <a:rPr lang="en-US" altLang="zh-CN" dirty="0" err="1"/>
              <a:t>onmousemove</a:t>
            </a:r>
            <a:endParaRPr lang="en-US" altLang="zh-CN" dirty="0"/>
          </a:p>
          <a:p>
            <a:r>
              <a:rPr lang="en-US" altLang="zh-CN" dirty="0" err="1"/>
              <a:t>onmouseout</a:t>
            </a:r>
            <a:endParaRPr lang="en-US" altLang="zh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B050"/>
                </a:solidFill>
              </a:rPr>
              <a:t>SVG</a:t>
            </a:r>
            <a:r>
              <a:rPr lang="zh-CN" altLang="en-US" b="1" dirty="0">
                <a:solidFill>
                  <a:srgbClr val="00B050"/>
                </a:solidFill>
              </a:rPr>
              <a:t>：</a:t>
            </a:r>
            <a:r>
              <a:rPr lang="en-US" altLang="zh-CN" b="1" dirty="0">
                <a:solidFill>
                  <a:srgbClr val="00B050"/>
                </a:solidFill>
              </a:rPr>
              <a:t>Scalable Vector Graphics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</a:rPr>
              <a:t>使用</a:t>
            </a:r>
            <a:r>
              <a:rPr lang="en-US" altLang="zh-CN" sz="3200" b="1" dirty="0">
                <a:solidFill>
                  <a:srgbClr val="00B050"/>
                </a:solidFill>
              </a:rPr>
              <a:t>XML</a:t>
            </a:r>
            <a:r>
              <a:rPr lang="zh-CN" altLang="en-US" sz="3200" b="1" dirty="0">
                <a:solidFill>
                  <a:srgbClr val="00B050"/>
                </a:solidFill>
              </a:rPr>
              <a:t>定义图形</a:t>
            </a:r>
            <a:endParaRPr lang="en-US" altLang="zh-CN" sz="3200" b="1" dirty="0">
              <a:solidFill>
                <a:srgbClr val="00B050"/>
              </a:solidFill>
            </a:endParaRPr>
          </a:p>
          <a:p>
            <a:r>
              <a:rPr lang="zh-CN" altLang="en-US" sz="3200" b="1" dirty="0">
                <a:solidFill>
                  <a:srgbClr val="00B050"/>
                </a:solidFill>
              </a:rPr>
              <a:t>可直接嵌入</a:t>
            </a:r>
            <a:r>
              <a:rPr lang="en-US" altLang="zh-CN" sz="3200" b="1" dirty="0">
                <a:solidFill>
                  <a:srgbClr val="00B050"/>
                </a:solidFill>
              </a:rPr>
              <a:t>HTML</a:t>
            </a:r>
            <a:r>
              <a:rPr lang="zh-CN" altLang="en-US" sz="3200" b="1" dirty="0">
                <a:solidFill>
                  <a:srgbClr val="00B050"/>
                </a:solidFill>
              </a:rPr>
              <a:t>中显示</a:t>
            </a:r>
            <a:endParaRPr lang="en-US" altLang="zh-CN" sz="3200" b="1" dirty="0">
              <a:solidFill>
                <a:srgbClr val="00B050"/>
              </a:solidFill>
            </a:endParaRPr>
          </a:p>
          <a:p>
            <a:r>
              <a:rPr lang="zh-CN" altLang="en-US" sz="3200" b="1" dirty="0">
                <a:solidFill>
                  <a:srgbClr val="00B050"/>
                </a:solidFill>
              </a:rPr>
              <a:t>文件小</a:t>
            </a:r>
            <a:endParaRPr lang="en-US" altLang="zh-CN" sz="3200" b="1" dirty="0">
              <a:solidFill>
                <a:srgbClr val="00B050"/>
              </a:solidFill>
            </a:endParaRPr>
          </a:p>
          <a:p>
            <a:r>
              <a:rPr lang="zh-CN" altLang="en-US" sz="3200" b="1" dirty="0">
                <a:solidFill>
                  <a:srgbClr val="00B050"/>
                </a:solidFill>
              </a:rPr>
              <a:t>缩放不失真</a:t>
            </a:r>
            <a:endParaRPr lang="en-US" altLang="zh-CN" sz="3200" b="1" dirty="0">
              <a:solidFill>
                <a:srgbClr val="00B050"/>
              </a:solidFill>
            </a:endParaRPr>
          </a:p>
          <a:p>
            <a:r>
              <a:rPr lang="zh-CN" altLang="en-US" sz="3200" b="1" dirty="0">
                <a:solidFill>
                  <a:srgbClr val="00B050"/>
                </a:solidFill>
              </a:rPr>
              <a:t>线条、色彩平滑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B050"/>
                </a:solidFill>
              </a:rPr>
              <a:t>SVG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矩形</a:t>
            </a:r>
            <a:endParaRPr lang="en-US" altLang="zh-CN" dirty="0"/>
          </a:p>
          <a:p>
            <a:r>
              <a:rPr lang="zh-CN" altLang="en-US" dirty="0"/>
              <a:t>圆形和椭圆形       </a:t>
            </a:r>
            <a:r>
              <a:rPr lang="en-US" altLang="zh-CN" b="1" dirty="0" err="1">
                <a:solidFill>
                  <a:srgbClr val="00B050"/>
                </a:solidFill>
              </a:rPr>
              <a:t>cx</a:t>
            </a:r>
            <a:r>
              <a:rPr lang="en-US" altLang="zh-CN" b="1" dirty="0">
                <a:solidFill>
                  <a:srgbClr val="00B050"/>
                </a:solidFill>
              </a:rPr>
              <a:t> :</a:t>
            </a:r>
            <a:r>
              <a:rPr lang="zh-CN" altLang="en-US" b="1" dirty="0">
                <a:solidFill>
                  <a:srgbClr val="00B050"/>
                </a:solidFill>
              </a:rPr>
              <a:t>圆点的 </a:t>
            </a:r>
            <a:r>
              <a:rPr lang="en-US" altLang="zh-CN" b="1" dirty="0" err="1">
                <a:solidFill>
                  <a:srgbClr val="00B050"/>
                </a:solidFill>
              </a:rPr>
              <a:t>x;cy</a:t>
            </a:r>
            <a:r>
              <a:rPr lang="en-US" altLang="zh-CN" b="1" dirty="0">
                <a:solidFill>
                  <a:srgbClr val="00B050"/>
                </a:solidFill>
              </a:rPr>
              <a:t> :</a:t>
            </a:r>
            <a:r>
              <a:rPr lang="zh-CN" altLang="en-US" b="1" dirty="0">
                <a:solidFill>
                  <a:srgbClr val="00B050"/>
                </a:solidFill>
              </a:rPr>
              <a:t>圆点的 </a:t>
            </a:r>
            <a:r>
              <a:rPr lang="en-US" altLang="zh-CN" b="1" dirty="0">
                <a:solidFill>
                  <a:srgbClr val="00B050"/>
                </a:solidFill>
              </a:rPr>
              <a:t>y ;</a:t>
            </a:r>
            <a:r>
              <a:rPr lang="en-US" altLang="zh-CN" b="1" dirty="0" err="1">
                <a:solidFill>
                  <a:srgbClr val="00B050"/>
                </a:solidFill>
              </a:rPr>
              <a:t>rx</a:t>
            </a:r>
            <a:r>
              <a:rPr lang="en-US" altLang="zh-CN" b="1" dirty="0">
                <a:solidFill>
                  <a:srgbClr val="00B050"/>
                </a:solidFill>
              </a:rPr>
              <a:t> :</a:t>
            </a:r>
            <a:r>
              <a:rPr lang="zh-CN" altLang="en-US" b="1" dirty="0">
                <a:solidFill>
                  <a:srgbClr val="00B050"/>
                </a:solidFill>
              </a:rPr>
              <a:t>水平</a:t>
            </a:r>
            <a:r>
              <a:rPr lang="en-US" altLang="zh-CN" b="1" dirty="0">
                <a:solidFill>
                  <a:srgbClr val="00B050"/>
                </a:solidFill>
              </a:rPr>
              <a:t>;</a:t>
            </a:r>
            <a:r>
              <a:rPr lang="en-US" altLang="zh-CN" b="1" dirty="0" err="1">
                <a:solidFill>
                  <a:srgbClr val="00B050"/>
                </a:solidFill>
              </a:rPr>
              <a:t>ry</a:t>
            </a:r>
            <a:r>
              <a:rPr lang="en-US" altLang="zh-CN" b="1" dirty="0">
                <a:solidFill>
                  <a:srgbClr val="00B050"/>
                </a:solidFill>
              </a:rPr>
              <a:t> :</a:t>
            </a:r>
            <a:r>
              <a:rPr lang="zh-CN" altLang="en-US" b="1" dirty="0">
                <a:solidFill>
                  <a:srgbClr val="00B050"/>
                </a:solidFill>
              </a:rPr>
              <a:t>垂直</a:t>
            </a:r>
            <a:endParaRPr lang="en-US" altLang="zh-CN" dirty="0"/>
          </a:p>
          <a:p>
            <a:r>
              <a:rPr lang="zh-CN" altLang="en-US" dirty="0"/>
              <a:t>线段</a:t>
            </a:r>
            <a:r>
              <a:rPr lang="zh-CN" altLang="en-US" dirty="0">
                <a:solidFill>
                  <a:srgbClr val="00B050"/>
                </a:solidFill>
              </a:rPr>
              <a:t>：</a:t>
            </a:r>
            <a:r>
              <a:rPr lang="en-US" altLang="zh-CN" b="1" dirty="0">
                <a:solidFill>
                  <a:srgbClr val="00B050"/>
                </a:solidFill>
              </a:rPr>
              <a:t>x1,y1,x2,y2</a:t>
            </a:r>
          </a:p>
          <a:p>
            <a:r>
              <a:rPr lang="zh-CN" altLang="en-US" dirty="0"/>
              <a:t>多边形和折线</a:t>
            </a:r>
            <a:r>
              <a:rPr lang="zh-CN" altLang="en-US" dirty="0">
                <a:solidFill>
                  <a:srgbClr val="00B050"/>
                </a:solidFill>
              </a:rPr>
              <a:t>：</a:t>
            </a:r>
            <a:r>
              <a:rPr lang="en-US" altLang="zh-CN" b="1" dirty="0">
                <a:solidFill>
                  <a:srgbClr val="00B050"/>
                </a:solidFill>
              </a:rPr>
              <a:t>x</a:t>
            </a:r>
            <a:r>
              <a:rPr lang="zh-CN" altLang="en-US" b="1" dirty="0">
                <a:solidFill>
                  <a:srgbClr val="00B050"/>
                </a:solidFill>
              </a:rPr>
              <a:t>和</a:t>
            </a:r>
            <a:r>
              <a:rPr lang="en-US" altLang="zh-CN" b="1" dirty="0">
                <a:solidFill>
                  <a:srgbClr val="00B050"/>
                </a:solidFill>
              </a:rPr>
              <a:t>y</a:t>
            </a:r>
            <a:r>
              <a:rPr lang="zh-CN" altLang="en-US" b="1" dirty="0">
                <a:solidFill>
                  <a:srgbClr val="00B050"/>
                </a:solidFill>
              </a:rPr>
              <a:t>定义每个点的坐标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zh-CN" altLang="en-US" dirty="0"/>
              <a:t>路径</a:t>
            </a:r>
            <a:endParaRPr lang="en-US" altLang="zh-CN" dirty="0"/>
          </a:p>
          <a:p>
            <a:r>
              <a:rPr lang="zh-CN" altLang="en-US" dirty="0"/>
              <a:t>文字</a:t>
            </a:r>
            <a:endParaRPr lang="en-US" altLang="zh-CN" dirty="0"/>
          </a:p>
          <a:p>
            <a:r>
              <a:rPr lang="zh-CN" altLang="en-US" dirty="0"/>
              <a:t>样式</a:t>
            </a:r>
            <a:endParaRPr lang="en-US" altLang="zh-CN" dirty="0"/>
          </a:p>
          <a:p>
            <a:r>
              <a:rPr lang="zh-CN" altLang="en-US" dirty="0"/>
              <a:t>标记</a:t>
            </a:r>
            <a:endParaRPr lang="en-US" altLang="zh-CN" dirty="0"/>
          </a:p>
          <a:p>
            <a:r>
              <a:rPr lang="zh-CN" altLang="en-US" dirty="0"/>
              <a:t>滤镜</a:t>
            </a:r>
            <a:endParaRPr lang="en-US" altLang="zh-CN" dirty="0"/>
          </a:p>
          <a:p>
            <a:r>
              <a:rPr lang="zh-CN" altLang="en-US" dirty="0"/>
              <a:t>渐变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SVG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 fontAlgn="ctr">
              <a:spcBef>
                <a:spcPts val="0"/>
              </a:spcBef>
            </a:pPr>
            <a:r>
              <a:rPr lang="it-IT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&lt;?xml version="1.0" standalone="no"?&gt;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0" indent="457200" fontAlgn="ctr"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&lt;!DOCTYPE </a:t>
            </a:r>
            <a:r>
              <a:rPr lang="en-US" altLang="zh-CN" dirty="0" err="1">
                <a:solidFill>
                  <a:srgbClr val="000000"/>
                </a:solidFill>
                <a:latin typeface="Trebuchet MS" panose="020B0603020202020204" pitchFamily="34" charset="0"/>
              </a:rPr>
              <a:t>svg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 PUBLIC "-//W3C//DTD SVG 1.1//EN"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0" indent="457200" fontAlgn="ctr"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"</a:t>
            </a:r>
            <a:r>
              <a:rPr lang="en-US" altLang="zh-CN" dirty="0">
                <a:solidFill>
                  <a:srgbClr val="FF0000"/>
                </a:solidFill>
                <a:latin typeface="Trebuchet MS" panose="020B0603020202020204" pitchFamily="34" charset="0"/>
              </a:rPr>
              <a:t>http://www.w3.org/Graphics/SVG/1.1/DTD/svg11.dtd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"&gt;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0" indent="457200" fontAlgn="ctr"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Trebuchet MS" panose="020B0603020202020204" pitchFamily="34" charset="0"/>
              </a:rPr>
              <a:t>svg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 width="100%" height="100%" version="1.1"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0" indent="457200" fontAlgn="ctr">
              <a:spcBef>
                <a:spcPts val="0"/>
              </a:spcBef>
            </a:pPr>
            <a:r>
              <a:rPr lang="en-US" altLang="zh-CN" dirty="0" err="1">
                <a:solidFill>
                  <a:srgbClr val="000000"/>
                </a:solidFill>
                <a:latin typeface="Trebuchet MS" panose="020B0603020202020204" pitchFamily="34" charset="0"/>
              </a:rPr>
              <a:t>xmlns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="http://www.w3.org/2000/svg"&gt;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0" indent="457200" fontAlgn="ctr"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rect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 width="300" height="100"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0" indent="457200" fontAlgn="ctr"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style="</a:t>
            </a:r>
            <a:r>
              <a:rPr lang="en-US" altLang="zh-CN" dirty="0" err="1">
                <a:solidFill>
                  <a:srgbClr val="000000"/>
                </a:solidFill>
                <a:latin typeface="Trebuchet MS" panose="020B0603020202020204" pitchFamily="34" charset="0"/>
              </a:rPr>
              <a:t>fill:rgb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(0,0,255);stroke-width:1;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0" indent="457200" fontAlgn="ctr">
              <a:spcBef>
                <a:spcPts val="0"/>
              </a:spcBef>
            </a:pPr>
            <a:r>
              <a:rPr lang="en-US" altLang="zh-CN" dirty="0" err="1">
                <a:solidFill>
                  <a:srgbClr val="000000"/>
                </a:solidFill>
                <a:latin typeface="Trebuchet MS" panose="020B0603020202020204" pitchFamily="34" charset="0"/>
              </a:rPr>
              <a:t>stroke:rgb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(0,0,0)"/&gt; 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0" indent="457200" fontAlgn="ctr"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&lt;/</a:t>
            </a:r>
            <a:r>
              <a:rPr lang="en-US" altLang="zh-CN" dirty="0" err="1">
                <a:solidFill>
                  <a:srgbClr val="000000"/>
                </a:solidFill>
                <a:latin typeface="Trebuchet MS" panose="020B0603020202020204" pitchFamily="34" charset="0"/>
              </a:rPr>
              <a:t>svg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&gt;</a:t>
            </a:r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658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B050"/>
                </a:solidFill>
              </a:rPr>
              <a:t>JS</a:t>
            </a:r>
            <a:r>
              <a:rPr lang="zh-CN" altLang="en-US" b="1" dirty="0">
                <a:solidFill>
                  <a:srgbClr val="00B050"/>
                </a:solidFill>
              </a:rPr>
              <a:t>获得屏幕分辨率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24303"/>
            <a:ext cx="8596668" cy="5596759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&lt;html&gt; </a:t>
            </a:r>
          </a:p>
          <a:p>
            <a:pPr>
              <a:spcBef>
                <a:spcPts val="0"/>
              </a:spcBef>
            </a:pPr>
            <a:r>
              <a:rPr lang="en-US" dirty="0"/>
              <a:t>&lt;head&gt; </a:t>
            </a:r>
          </a:p>
          <a:p>
            <a:pPr>
              <a:spcBef>
                <a:spcPts val="0"/>
              </a:spcBef>
            </a:pPr>
            <a:r>
              <a:rPr lang="en-US" dirty="0"/>
              <a:t>&lt;title&gt;</a:t>
            </a:r>
            <a:r>
              <a:rPr lang="zh-CN" altLang="en-US" dirty="0"/>
              <a:t>获取当前对象大小以及屏幕分辨率等</a:t>
            </a:r>
            <a:r>
              <a:rPr lang="en-US" altLang="zh-CN" dirty="0"/>
              <a:t>&lt;/</a:t>
            </a:r>
            <a:r>
              <a:rPr lang="en-US" dirty="0"/>
              <a:t>title&gt; </a:t>
            </a:r>
          </a:p>
          <a:p>
            <a:pPr>
              <a:spcBef>
                <a:spcPts val="0"/>
              </a:spcBef>
            </a:pPr>
            <a:r>
              <a:rPr lang="en-US" dirty="0"/>
              <a:t>&lt;body&gt; </a:t>
            </a:r>
          </a:p>
          <a:p>
            <a:pPr>
              <a:spcBef>
                <a:spcPts val="0"/>
              </a:spcBef>
            </a:pPr>
            <a:r>
              <a:rPr lang="en-US" dirty="0"/>
              <a:t>&lt;div style=" width:88%;margin:30px auto; </a:t>
            </a:r>
            <a:r>
              <a:rPr lang="en-US" dirty="0" err="1"/>
              <a:t>color:blue</a:t>
            </a:r>
            <a:r>
              <a:rPr lang="en-US" dirty="0"/>
              <a:t>;" id="</a:t>
            </a:r>
            <a:r>
              <a:rPr lang="en-US" dirty="0" err="1"/>
              <a:t>div_html</a:t>
            </a:r>
            <a:r>
              <a:rPr lang="en-US" dirty="0"/>
              <a:t>"&gt; </a:t>
            </a:r>
          </a:p>
          <a:p>
            <a:pPr>
              <a:spcBef>
                <a:spcPts val="0"/>
              </a:spcBef>
            </a:pPr>
            <a:r>
              <a:rPr lang="en-US" dirty="0"/>
              <a:t>&lt;/div&gt; </a:t>
            </a:r>
          </a:p>
          <a:p>
            <a:pPr>
              <a:spcBef>
                <a:spcPts val="0"/>
              </a:spcBef>
            </a:pPr>
            <a:r>
              <a:rPr lang="en-US" dirty="0"/>
              <a:t>&lt;script type="text/</a:t>
            </a:r>
            <a:r>
              <a:rPr lang="en-US" dirty="0" err="1"/>
              <a:t>javascript</a:t>
            </a:r>
            <a:r>
              <a:rPr lang="en-US" dirty="0"/>
              <a:t>"&gt; </a:t>
            </a:r>
          </a:p>
          <a:p>
            <a:pPr>
              <a:spcBef>
                <a:spcPts val="0"/>
              </a:spcBef>
            </a:pPr>
            <a:r>
              <a:rPr lang="en-US" dirty="0" err="1"/>
              <a:t>var</a:t>
            </a:r>
            <a:r>
              <a:rPr lang="en-US" dirty="0"/>
              <a:t> s = "";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网页可见区域宽：</a:t>
            </a:r>
            <a:r>
              <a:rPr lang="en-US" altLang="zh-CN" dirty="0"/>
              <a:t>"+ </a:t>
            </a:r>
            <a:r>
              <a:rPr lang="en-US" dirty="0" err="1"/>
              <a:t>document.body.clientWidth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网页可见区域高：</a:t>
            </a:r>
            <a:r>
              <a:rPr lang="en-US" altLang="zh-CN" dirty="0"/>
              <a:t>"+ </a:t>
            </a:r>
            <a:r>
              <a:rPr lang="en-US" dirty="0" err="1"/>
              <a:t>document.body.clientHeight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网页可见区域宽：</a:t>
            </a:r>
            <a:r>
              <a:rPr lang="en-US" altLang="zh-CN" dirty="0"/>
              <a:t>"+ </a:t>
            </a:r>
            <a:r>
              <a:rPr lang="en-US" dirty="0" err="1"/>
              <a:t>document.body.offsetWidth</a:t>
            </a:r>
            <a:r>
              <a:rPr lang="en-US" dirty="0"/>
              <a:t> + " (</a:t>
            </a:r>
            <a:r>
              <a:rPr lang="zh-CN" altLang="en-US" dirty="0"/>
              <a:t>包括边线和滚动条的宽</a:t>
            </a:r>
            <a:r>
              <a:rPr lang="en-US" altLang="zh-CN" dirty="0"/>
              <a:t>)"+"&lt;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网页可见区域高：</a:t>
            </a:r>
            <a:r>
              <a:rPr lang="en-US" altLang="zh-CN" dirty="0"/>
              <a:t>"+ </a:t>
            </a:r>
            <a:r>
              <a:rPr lang="en-US" dirty="0" err="1"/>
              <a:t>document.body.offsetHeight</a:t>
            </a:r>
            <a:r>
              <a:rPr lang="en-US" dirty="0"/>
              <a:t> + " (</a:t>
            </a:r>
            <a:r>
              <a:rPr lang="zh-CN" altLang="en-US" dirty="0"/>
              <a:t>包括边线的宽</a:t>
            </a:r>
            <a:r>
              <a:rPr lang="en-US" altLang="zh-CN" dirty="0"/>
              <a:t>)"+"&lt;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网页正文全文宽：</a:t>
            </a:r>
            <a:r>
              <a:rPr lang="en-US" altLang="zh-CN" dirty="0"/>
              <a:t>"+ </a:t>
            </a:r>
            <a:r>
              <a:rPr lang="en-US" dirty="0" err="1"/>
              <a:t>document.body.scrollWidth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网页正文全文高：</a:t>
            </a:r>
            <a:r>
              <a:rPr lang="en-US" altLang="zh-CN" dirty="0"/>
              <a:t>"+ </a:t>
            </a:r>
            <a:r>
              <a:rPr lang="en-US" dirty="0" err="1"/>
              <a:t>document.body.scrollHeight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网页被卷去的高</a:t>
            </a:r>
            <a:r>
              <a:rPr lang="en-US" altLang="zh-CN" dirty="0"/>
              <a:t>(</a:t>
            </a:r>
            <a:r>
              <a:rPr lang="en-US" dirty="0"/>
              <a:t>ff)："+ </a:t>
            </a:r>
            <a:r>
              <a:rPr lang="en-US" dirty="0" err="1"/>
              <a:t>document.body.scrollTop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网页被卷去的高</a:t>
            </a:r>
            <a:r>
              <a:rPr lang="en-US" altLang="zh-CN" dirty="0"/>
              <a:t>(</a:t>
            </a:r>
            <a:r>
              <a:rPr lang="en-US" dirty="0" err="1"/>
              <a:t>ie</a:t>
            </a:r>
            <a:r>
              <a:rPr lang="en-US" dirty="0"/>
              <a:t>)："+ </a:t>
            </a:r>
            <a:r>
              <a:rPr lang="en-US" dirty="0" err="1"/>
              <a:t>document.documentElement.scrollTop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网页被卷去的左：</a:t>
            </a:r>
            <a:r>
              <a:rPr lang="en-US" altLang="zh-CN" dirty="0"/>
              <a:t>"+ </a:t>
            </a:r>
            <a:r>
              <a:rPr lang="en-US" dirty="0" err="1"/>
              <a:t>document.body.scrollLeft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网页正文部分上：</a:t>
            </a:r>
            <a:r>
              <a:rPr lang="en-US" altLang="zh-CN" dirty="0"/>
              <a:t>"+ </a:t>
            </a:r>
            <a:r>
              <a:rPr lang="en-US" dirty="0" err="1"/>
              <a:t>window.screenTop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网页正文部分左：</a:t>
            </a:r>
            <a:r>
              <a:rPr lang="en-US" altLang="zh-CN" dirty="0"/>
              <a:t>"+ </a:t>
            </a:r>
            <a:r>
              <a:rPr lang="en-US" dirty="0" err="1"/>
              <a:t>window.screenLeft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屏幕分辨率的高：</a:t>
            </a:r>
            <a:r>
              <a:rPr lang="en-US" altLang="zh-CN" dirty="0"/>
              <a:t>"+ </a:t>
            </a:r>
            <a:r>
              <a:rPr lang="en-US" dirty="0" err="1"/>
              <a:t>window.screen.height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屏幕分辨率的宽：</a:t>
            </a:r>
            <a:r>
              <a:rPr lang="en-US" altLang="zh-CN" dirty="0"/>
              <a:t>"+ </a:t>
            </a:r>
            <a:r>
              <a:rPr lang="en-US" dirty="0" err="1"/>
              <a:t>window.screen.width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屏幕可用工作区高度：</a:t>
            </a:r>
            <a:r>
              <a:rPr lang="en-US" altLang="zh-CN" dirty="0"/>
              <a:t>"+ </a:t>
            </a:r>
            <a:r>
              <a:rPr lang="en-US" dirty="0" err="1"/>
              <a:t>window.screen.availHeight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屏幕可用工作区宽度：</a:t>
            </a:r>
            <a:r>
              <a:rPr lang="en-US" altLang="zh-CN" dirty="0"/>
              <a:t>"+ </a:t>
            </a:r>
            <a:r>
              <a:rPr lang="en-US" dirty="0" err="1"/>
              <a:t>window.screen.availWidth</a:t>
            </a:r>
            <a:r>
              <a:rPr lang="en-US" dirty="0"/>
              <a:t>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你的屏幕设置是 </a:t>
            </a:r>
            <a:r>
              <a:rPr lang="en-US" altLang="zh-CN" dirty="0"/>
              <a:t>"+ </a:t>
            </a:r>
            <a:r>
              <a:rPr lang="en-US" dirty="0" err="1"/>
              <a:t>window.screen.colorDepth</a:t>
            </a:r>
            <a:r>
              <a:rPr lang="en-US" dirty="0"/>
              <a:t> +" </a:t>
            </a:r>
            <a:r>
              <a:rPr lang="zh-CN" altLang="en-US" dirty="0"/>
              <a:t>位彩色</a:t>
            </a:r>
            <a:r>
              <a:rPr lang="en-US" altLang="zh-CN" dirty="0"/>
              <a:t>"+"&lt;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s += " </a:t>
            </a:r>
            <a:r>
              <a:rPr lang="zh-CN" altLang="en-US" dirty="0"/>
              <a:t>你的屏幕设置 </a:t>
            </a:r>
            <a:r>
              <a:rPr lang="en-US" altLang="zh-CN" dirty="0"/>
              <a:t>"+ </a:t>
            </a:r>
            <a:r>
              <a:rPr lang="en-US" dirty="0" err="1"/>
              <a:t>window.screen.deviceXDPI</a:t>
            </a:r>
            <a:r>
              <a:rPr lang="en-US" dirty="0"/>
              <a:t> +" </a:t>
            </a:r>
            <a:r>
              <a:rPr lang="zh-CN" altLang="en-US" dirty="0"/>
              <a:t>像素</a:t>
            </a:r>
            <a:r>
              <a:rPr lang="en-US" altLang="zh-CN" dirty="0"/>
              <a:t>/</a:t>
            </a:r>
            <a:r>
              <a:rPr lang="zh-CN" altLang="en-US" dirty="0"/>
              <a:t>英寸</a:t>
            </a:r>
            <a:r>
              <a:rPr lang="en-US" altLang="zh-CN" dirty="0"/>
              <a:t>"+"&lt;</a:t>
            </a:r>
            <a:r>
              <a:rPr lang="en-US" dirty="0" err="1"/>
              <a:t>br</a:t>
            </a:r>
            <a:r>
              <a:rPr lang="en-US" dirty="0"/>
              <a:t> /&gt;";  </a:t>
            </a:r>
          </a:p>
          <a:p>
            <a:pPr>
              <a:spcBef>
                <a:spcPts val="0"/>
              </a:spcBef>
            </a:pPr>
            <a:r>
              <a:rPr lang="en-US" dirty="0"/>
              <a:t>  </a:t>
            </a:r>
          </a:p>
          <a:p>
            <a:pPr>
              <a:spcBef>
                <a:spcPts val="0"/>
              </a:spcBef>
            </a:pP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div_html</a:t>
            </a:r>
            <a:r>
              <a:rPr lang="en-US" dirty="0"/>
              <a:t>").</a:t>
            </a:r>
            <a:r>
              <a:rPr lang="en-US" dirty="0" err="1"/>
              <a:t>innerHTML</a:t>
            </a:r>
            <a:r>
              <a:rPr lang="en-US" dirty="0"/>
              <a:t> = s; </a:t>
            </a:r>
          </a:p>
          <a:p>
            <a:pPr>
              <a:spcBef>
                <a:spcPts val="0"/>
              </a:spcBef>
            </a:pPr>
            <a:r>
              <a:rPr lang="en-US" dirty="0"/>
              <a:t>&lt;/script&gt; </a:t>
            </a:r>
          </a:p>
          <a:p>
            <a:pPr>
              <a:spcBef>
                <a:spcPts val="0"/>
              </a:spcBef>
            </a:pPr>
            <a:r>
              <a:rPr lang="en-US" dirty="0"/>
              <a:t>&lt;/body&gt; </a:t>
            </a:r>
          </a:p>
          <a:p>
            <a:pPr>
              <a:spcBef>
                <a:spcPts val="0"/>
              </a:spcBef>
            </a:pPr>
            <a:r>
              <a:rPr lang="en-US" dirty="0"/>
              <a:t>&lt;/html&gt;</a:t>
            </a:r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 4" descr="2014090515303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566" y="44222"/>
            <a:ext cx="6796673" cy="67185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77335" y="1244600"/>
            <a:ext cx="10574865" cy="3833181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数据可视化</a:t>
            </a:r>
            <a:r>
              <a:rPr lang="en-US" altLang="zh-CN" dirty="0"/>
              <a:t>=</a:t>
            </a:r>
            <a:r>
              <a:rPr lang="zh-CN" altLang="en-US" dirty="0"/>
              <a:t>数据</a:t>
            </a:r>
            <a:r>
              <a:rPr lang="en-US" altLang="zh-CN" dirty="0"/>
              <a:t>+</a:t>
            </a:r>
            <a:r>
              <a:rPr lang="zh-CN" altLang="en-US" dirty="0"/>
              <a:t>可视化</a:t>
            </a:r>
            <a:br>
              <a:rPr lang="en-US" altLang="zh-CN" dirty="0"/>
            </a:br>
            <a:r>
              <a:rPr lang="zh-CN" altLang="en-US" dirty="0">
                <a:solidFill>
                  <a:srgbClr val="FF0000"/>
                </a:solidFill>
              </a:rPr>
              <a:t>与语言无关：</a:t>
            </a:r>
            <a:r>
              <a:rPr lang="en-US" altLang="zh-CN" sz="2800" dirty="0">
                <a:solidFill>
                  <a:srgbClr val="FF0000"/>
                </a:solidFill>
              </a:rPr>
              <a:t>C/C++/Java/Python/R/JavaScript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zh-CN" altLang="en-US" dirty="0"/>
              <a:t>为什么是</a:t>
            </a:r>
            <a:r>
              <a:rPr lang="en-US" altLang="zh-CN" dirty="0"/>
              <a:t>JavaScript,</a:t>
            </a:r>
            <a:r>
              <a:rPr lang="zh-CN" altLang="en-US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嵌入软件使用</a:t>
            </a:r>
            <a:br>
              <a:rPr lang="en-US" altLang="zh-CN" dirty="0"/>
            </a:br>
            <a:r>
              <a:rPr lang="en-US" altLang="zh-CN" dirty="0">
                <a:solidFill>
                  <a:srgbClr val="FF0000"/>
                </a:solidFill>
              </a:rPr>
              <a:t>D3.JS/</a:t>
            </a:r>
            <a:r>
              <a:rPr lang="en-US" altLang="zh-CN" dirty="0" err="1">
                <a:solidFill>
                  <a:srgbClr val="FF0000"/>
                </a:solidFill>
              </a:rPr>
              <a:t>Echart</a:t>
            </a:r>
            <a:r>
              <a:rPr lang="zh-CN" altLang="en-US" dirty="0">
                <a:solidFill>
                  <a:srgbClr val="FF0000"/>
                </a:solidFill>
              </a:rPr>
              <a:t>是对</a:t>
            </a:r>
            <a:r>
              <a:rPr lang="en-US" altLang="zh-CN" dirty="0">
                <a:solidFill>
                  <a:srgbClr val="FF0000"/>
                </a:solidFill>
              </a:rPr>
              <a:t>JavaScript</a:t>
            </a:r>
            <a:r>
              <a:rPr lang="zh-CN" altLang="en-US" dirty="0">
                <a:solidFill>
                  <a:srgbClr val="FF0000"/>
                </a:solidFill>
              </a:rPr>
              <a:t>可视化的封装</a:t>
            </a:r>
            <a:br>
              <a:rPr lang="en-US" altLang="zh-CN" dirty="0"/>
            </a:br>
            <a:r>
              <a:rPr lang="zh-CN" altLang="en-US" dirty="0"/>
              <a:t>可以写原生态的</a:t>
            </a:r>
            <a:r>
              <a:rPr lang="en-US" altLang="zh-CN" dirty="0"/>
              <a:t>JavaScript</a:t>
            </a:r>
            <a:r>
              <a:rPr lang="zh-CN" altLang="en-US" dirty="0"/>
              <a:t>实现可视化</a:t>
            </a:r>
            <a:br>
              <a:rPr lang="en-US" altLang="zh-CN" dirty="0"/>
            </a:br>
            <a:r>
              <a:rPr lang="zh-CN" altLang="en-US" dirty="0">
                <a:solidFill>
                  <a:srgbClr val="FF0000"/>
                </a:solidFill>
              </a:rPr>
              <a:t>数学知识：几何学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77335" y="5077781"/>
            <a:ext cx="8596668" cy="1513914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036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6E153-5D3D-405A-9C49-D001EE5D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流浪地球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6F407-91F9-4A0A-98A9-4E65CE21A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8698"/>
            <a:ext cx="8596668" cy="3880773"/>
          </a:xfrm>
        </p:spPr>
        <p:txBody>
          <a:bodyPr/>
          <a:lstStyle/>
          <a:p>
            <a:r>
              <a:rPr lang="en-US" altLang="zh-CN" dirty="0"/>
              <a:t>44.5</a:t>
            </a:r>
            <a:r>
              <a:rPr lang="zh-CN" altLang="en-US" dirty="0"/>
              <a:t>亿</a:t>
            </a:r>
            <a:r>
              <a:rPr lang="en-US" altLang="zh-CN" dirty="0"/>
              <a:t>/</a:t>
            </a:r>
            <a:r>
              <a:rPr lang="zh-CN" altLang="en-US" b="1" dirty="0"/>
              <a:t>投资</a:t>
            </a:r>
            <a:r>
              <a:rPr lang="en-US" altLang="zh-CN" b="1" dirty="0"/>
              <a:t>3</a:t>
            </a:r>
            <a:r>
              <a:rPr lang="zh-CN" altLang="en-US" b="1" dirty="0"/>
              <a:t>亿</a:t>
            </a:r>
          </a:p>
          <a:p>
            <a:endParaRPr lang="zh-CN" altLang="en-US" dirty="0"/>
          </a:p>
        </p:txBody>
      </p:sp>
      <p:pic>
        <p:nvPicPr>
          <p:cNvPr id="4" name="Picture 8" descr="https://timgsa.baidu.com/timg?image&amp;quality=80&amp;size=b9999_10000&amp;sec=1551244985454&amp;di=e00aea8e8db240dc177a9f8961c7ca04&amp;imgtype=0&amp;src=http%3A%2F%2Fimg01.cztv.com%2F201902%2F09%2Fb32102c5ed73242fa3163cf60e4076dc.jpg">
            <a:extLst>
              <a:ext uri="{FF2B5EF4-FFF2-40B4-BE49-F238E27FC236}">
                <a16:creationId xmlns:a16="http://schemas.microsoft.com/office/drawing/2014/main" id="{973B468E-9341-4E6D-92E0-80E95414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1" y="2171887"/>
            <a:ext cx="8904010" cy="38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914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73621"/>
            <a:ext cx="8596668" cy="426774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数据可视化：导航认知</a:t>
            </a:r>
            <a:endParaRPr lang="en-US" altLang="zh-CN" sz="2800" dirty="0"/>
          </a:p>
          <a:p>
            <a:r>
              <a:rPr lang="en-US" altLang="zh-CN" sz="2800" dirty="0"/>
              <a:t>D3.JS:</a:t>
            </a:r>
            <a:r>
              <a:rPr lang="zh-CN" altLang="en-US" sz="2800" dirty="0"/>
              <a:t>数据驱动的文档</a:t>
            </a:r>
            <a:endParaRPr lang="en-US" altLang="zh-CN" sz="2800" dirty="0"/>
          </a:p>
          <a:p>
            <a:pPr lvl="1"/>
            <a:r>
              <a:rPr lang="en-US" altLang="zh-CN" sz="2600" dirty="0"/>
              <a:t>HTML</a:t>
            </a:r>
          </a:p>
          <a:p>
            <a:pPr lvl="1"/>
            <a:r>
              <a:rPr lang="en-US" altLang="zh-CN" sz="2600" dirty="0"/>
              <a:t>DOM</a:t>
            </a:r>
          </a:p>
          <a:p>
            <a:pPr lvl="1"/>
            <a:r>
              <a:rPr lang="en-US" altLang="zh-CN" sz="2600" dirty="0"/>
              <a:t>CSS3</a:t>
            </a:r>
          </a:p>
          <a:p>
            <a:pPr lvl="1"/>
            <a:r>
              <a:rPr lang="en-US" altLang="zh-CN" sz="2600" dirty="0"/>
              <a:t>JavaScript</a:t>
            </a:r>
          </a:p>
          <a:p>
            <a:pPr lvl="1"/>
            <a:r>
              <a:rPr lang="en-US" altLang="zh-CN" sz="2600" dirty="0"/>
              <a:t>SVG</a:t>
            </a:r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0DA60-E69E-47F5-A6AD-FD4619D0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53BCB-DBAB-4508-8C89-9A7C4E536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704339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dirty="0"/>
              <a:t>手打代码复现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找数据（你感兴趣的）</a:t>
            </a:r>
            <a:r>
              <a:rPr lang="en-US" altLang="zh-CN" sz="3200" dirty="0"/>
              <a:t>+</a:t>
            </a:r>
            <a:r>
              <a:rPr lang="zh-CN" altLang="en-US" sz="3200" dirty="0"/>
              <a:t>可视化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上课前</a:t>
            </a:r>
            <a:r>
              <a:rPr lang="en-US" altLang="zh-CN" sz="3200" dirty="0"/>
              <a:t>30</a:t>
            </a:r>
            <a:r>
              <a:rPr lang="zh-CN" altLang="en-US" sz="3200" dirty="0"/>
              <a:t>分钟，展示上次代码你们加载的数据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两三人一组（只有一组可以三人）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不个别辅导，不写代码学不会，不真会，☻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200" dirty="0"/>
              <a:t>有问题：共性问题，讲解、</a:t>
            </a:r>
            <a:r>
              <a:rPr lang="zh-CN" altLang="en-US" sz="3200" dirty="0">
                <a:solidFill>
                  <a:srgbClr val="FF0000"/>
                </a:solidFill>
              </a:rPr>
              <a:t>问同学，交流讨论，发掘你社交的能力</a:t>
            </a:r>
            <a:r>
              <a:rPr lang="en-US" altLang="zh-CN" sz="3200" dirty="0">
                <a:solidFill>
                  <a:srgbClr val="FF0000"/>
                </a:solidFill>
              </a:rPr>
              <a:t>……</a:t>
            </a:r>
          </a:p>
          <a:p>
            <a:pPr marL="0" indent="0">
              <a:buNone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60586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1BEEEAA-6B0F-4E16-BB15-72D159B3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28" y="3173832"/>
            <a:ext cx="8596668" cy="1826581"/>
          </a:xfrm>
        </p:spPr>
        <p:txBody>
          <a:bodyPr/>
          <a:lstStyle/>
          <a:p>
            <a:r>
              <a:rPr lang="zh-CN" altLang="en-US" dirty="0"/>
              <a:t>期待你们的作品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5DBBB2-70FB-4C31-8903-9F6F56935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8466" y="2263724"/>
            <a:ext cx="8596668" cy="2330552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0000"/>
                </a:solidFill>
              </a:rPr>
              <a:t>不仅要用人品说话</a:t>
            </a:r>
            <a:endParaRPr lang="en-US" altLang="zh-CN" sz="5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5400" dirty="0">
                <a:solidFill>
                  <a:srgbClr val="FF0000"/>
                </a:solidFill>
              </a:rPr>
              <a:t>还得用作品说话</a:t>
            </a:r>
          </a:p>
        </p:txBody>
      </p:sp>
    </p:spTree>
    <p:extLst>
      <p:ext uri="{BB962C8B-B14F-4D97-AF65-F5344CB8AC3E}">
        <p14:creationId xmlns:p14="http://schemas.microsoft.com/office/powerpoint/2010/main" val="137885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BC64D-E6B8-4A8F-883F-E39FB0C8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868613"/>
            <a:ext cx="6324600" cy="1008062"/>
          </a:xfrm>
        </p:spPr>
        <p:txBody>
          <a:bodyPr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汉真广标" pitchFamily="49" charset="-122"/>
                <a:ea typeface="汉真广标" pitchFamily="49" charset="-122"/>
              </a:rPr>
              <a:t>数据可视化</a:t>
            </a:r>
          </a:p>
        </p:txBody>
      </p:sp>
      <p:sp>
        <p:nvSpPr>
          <p:cNvPr id="23555" name="文本占位符 3">
            <a:extLst>
              <a:ext uri="{FF2B5EF4-FFF2-40B4-BE49-F238E27FC236}">
                <a16:creationId xmlns:a16="http://schemas.microsoft.com/office/drawing/2014/main" id="{64F519E7-6E00-419E-818C-FF4F2E86E21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4191000" y="3916364"/>
            <a:ext cx="3581400" cy="528637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洞悉数据内涵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A9A0E5-491D-4C52-954D-7DBF836FEC71}"/>
              </a:ext>
            </a:extLst>
          </p:cNvPr>
          <p:cNvSpPr/>
          <p:nvPr/>
        </p:nvSpPr>
        <p:spPr>
          <a:xfrm>
            <a:off x="4110521" y="4484688"/>
            <a:ext cx="3970959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导航认知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……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8581D-B60B-4BF9-9368-449EF3F82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数据可视化：大数据基本科学问题之一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4FAA9-9348-48CE-88CF-C550DB16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739" y="1293814"/>
            <a:ext cx="8085137" cy="37877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zh-CN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</a:t>
            </a:r>
            <a:r>
              <a:rPr lang="zh-CN" alt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年中国计算机学会</a:t>
            </a:r>
            <a:endParaRPr lang="en-US" altLang="zh-CN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zh-CN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CCF</a:t>
            </a:r>
            <a:r>
              <a:rPr lang="zh-CN" alt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大数据专委会</a:t>
            </a:r>
            <a:endParaRPr lang="en-US" altLang="zh-CN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zh-CN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中国大数据技术与产业发展白皮书</a:t>
            </a:r>
            <a:r>
              <a:rPr lang="en-US" altLang="zh-CN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endParaRPr lang="zh-CN" altLang="en-US" sz="2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24580" name="Group 2">
            <a:extLst>
              <a:ext uri="{FF2B5EF4-FFF2-40B4-BE49-F238E27FC236}">
                <a16:creationId xmlns:a16="http://schemas.microsoft.com/office/drawing/2014/main" id="{AEC4E80F-A075-4B21-8D6D-CFF1CC4C376C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3535218"/>
            <a:ext cx="6013450" cy="3179763"/>
            <a:chOff x="3325" y="3455"/>
            <a:chExt cx="5920" cy="3003"/>
          </a:xfrm>
        </p:grpSpPr>
        <p:sp>
          <p:nvSpPr>
            <p:cNvPr id="24581" name="Rectangle 3">
              <a:extLst>
                <a:ext uri="{FF2B5EF4-FFF2-40B4-BE49-F238E27FC236}">
                  <a16:creationId xmlns:a16="http://schemas.microsoft.com/office/drawing/2014/main" id="{D83B7FD8-40C7-4BFF-ABD3-ACFB7CA62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" y="3493"/>
              <a:ext cx="3500" cy="65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 algn="just">
                <a:buSzPct val="60000"/>
                <a:buFont typeface="黑体" panose="02010609060101010101" pitchFamily="49" charset="-122"/>
                <a:buChar char="〉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 defTabSz="0">
                <a:buClr>
                  <a:schemeClr val="tx2"/>
                </a:buClr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buSzTx/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rgbClr val="FF0000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(4)  </a:t>
              </a:r>
              <a:r>
                <a:rPr lang="zh-CN" altLang="en-US" dirty="0">
                  <a:solidFill>
                    <a:srgbClr val="FF0000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可视化</a:t>
              </a:r>
              <a:endParaRPr lang="zh-CN" altLang="zh-CN" dirty="0">
                <a:solidFill>
                  <a:srgbClr val="FF0000"/>
                </a:solidFill>
                <a:latin typeface="汉真广标" panose="02010609000101010101" pitchFamily="49" charset="-122"/>
                <a:ea typeface="汉真广标" panose="02010609000101010101" pitchFamily="49" charset="-122"/>
              </a:endParaRPr>
            </a:p>
          </p:txBody>
        </p:sp>
        <p:sp>
          <p:nvSpPr>
            <p:cNvPr id="24582" name="Rectangle 4">
              <a:extLst>
                <a:ext uri="{FF2B5EF4-FFF2-40B4-BE49-F238E27FC236}">
                  <a16:creationId xmlns:a16="http://schemas.microsoft.com/office/drawing/2014/main" id="{D062ED0A-5F2C-4679-800C-512087013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" y="4250"/>
              <a:ext cx="3500" cy="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 algn="just">
                <a:buSzPct val="60000"/>
                <a:buFont typeface="黑体" panose="02010609060101010101" pitchFamily="49" charset="-122"/>
                <a:buChar char="〉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 defTabSz="0">
                <a:buClr>
                  <a:schemeClr val="tx2"/>
                </a:buClr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buSzTx/>
                <a:buFont typeface="Arial" panose="020B0604020202020204" pitchFamily="34" charset="0"/>
                <a:buNone/>
              </a:pPr>
              <a:r>
                <a:rPr lang="en-US" altLang="zh-CN">
                  <a:latin typeface="汉真广标" panose="02010609000101010101" pitchFamily="49" charset="-122"/>
                  <a:ea typeface="汉真广标" panose="02010609000101010101" pitchFamily="49" charset="-122"/>
                </a:rPr>
                <a:t>(3)  </a:t>
              </a:r>
              <a:r>
                <a:rPr lang="zh-CN" altLang="en-US">
                  <a:latin typeface="汉真广标" panose="02010609000101010101" pitchFamily="49" charset="-122"/>
                  <a:ea typeface="汉真广标" panose="02010609000101010101" pitchFamily="49" charset="-122"/>
                </a:rPr>
                <a:t>分析与挖掘</a:t>
              </a:r>
              <a:endParaRPr lang="zh-CN" altLang="zh-CN">
                <a:latin typeface="汉真广标" panose="02010609000101010101" pitchFamily="49" charset="-122"/>
                <a:ea typeface="汉真广标" panose="02010609000101010101" pitchFamily="49" charset="-122"/>
              </a:endParaRPr>
            </a:p>
          </p:txBody>
        </p:sp>
        <p:sp>
          <p:nvSpPr>
            <p:cNvPr id="24583" name="Rectangle 5">
              <a:extLst>
                <a:ext uri="{FF2B5EF4-FFF2-40B4-BE49-F238E27FC236}">
                  <a16:creationId xmlns:a16="http://schemas.microsoft.com/office/drawing/2014/main" id="{465CE197-BF85-4D1E-A200-31042E78C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" y="5000"/>
              <a:ext cx="3500" cy="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 algn="just">
                <a:buSzPct val="60000"/>
                <a:buFont typeface="黑体" panose="02010609060101010101" pitchFamily="49" charset="-122"/>
                <a:buChar char="〉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 defTabSz="0">
                <a:buClr>
                  <a:schemeClr val="tx2"/>
                </a:buClr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buSzTx/>
                <a:buFont typeface="Arial" panose="020B0604020202020204" pitchFamily="34" charset="0"/>
                <a:buNone/>
              </a:pPr>
              <a:r>
                <a:rPr lang="en-US" altLang="zh-CN">
                  <a:latin typeface="汉真广标" panose="02010609000101010101" pitchFamily="49" charset="-122"/>
                  <a:ea typeface="汉真广标" panose="02010609000101010101" pitchFamily="49" charset="-122"/>
                </a:rPr>
                <a:t>(2)  </a:t>
              </a:r>
              <a:r>
                <a:rPr lang="zh-CN" altLang="en-US">
                  <a:latin typeface="汉真广标" panose="02010609000101010101" pitchFamily="49" charset="-122"/>
                  <a:ea typeface="汉真广标" panose="02010609000101010101" pitchFamily="49" charset="-122"/>
                </a:rPr>
                <a:t>存储与管理</a:t>
              </a:r>
              <a:endParaRPr lang="zh-CN" altLang="zh-CN">
                <a:latin typeface="汉真广标" panose="02010609000101010101" pitchFamily="49" charset="-122"/>
                <a:ea typeface="汉真广标" panose="02010609000101010101" pitchFamily="49" charset="-122"/>
              </a:endParaRPr>
            </a:p>
          </p:txBody>
        </p:sp>
        <p:sp>
          <p:nvSpPr>
            <p:cNvPr id="24584" name="Rectangle 6">
              <a:extLst>
                <a:ext uri="{FF2B5EF4-FFF2-40B4-BE49-F238E27FC236}">
                  <a16:creationId xmlns:a16="http://schemas.microsoft.com/office/drawing/2014/main" id="{0C102F99-CC83-41DB-A0E9-8B5080BC2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" y="5770"/>
              <a:ext cx="3500" cy="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 algn="just">
                <a:buSzPct val="60000"/>
                <a:buFont typeface="黑体" panose="02010609060101010101" pitchFamily="49" charset="-122"/>
                <a:buChar char="〉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 defTabSz="0">
                <a:buClr>
                  <a:schemeClr val="tx2"/>
                </a:buClr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buSzTx/>
                <a:buFont typeface="Arial" panose="020B0604020202020204" pitchFamily="34" charset="0"/>
                <a:buNone/>
              </a:pPr>
              <a:r>
                <a:rPr lang="en-US" altLang="zh-CN">
                  <a:latin typeface="汉真广标" panose="02010609000101010101" pitchFamily="49" charset="-122"/>
                  <a:ea typeface="汉真广标" panose="02010609000101010101" pitchFamily="49" charset="-122"/>
                </a:rPr>
                <a:t>(1)  </a:t>
              </a:r>
              <a:r>
                <a:rPr lang="zh-CN" altLang="en-US">
                  <a:latin typeface="汉真广标" panose="02010609000101010101" pitchFamily="49" charset="-122"/>
                  <a:ea typeface="汉真广标" panose="02010609000101010101" pitchFamily="49" charset="-122"/>
                </a:rPr>
                <a:t>采集与集成</a:t>
              </a:r>
              <a:endParaRPr lang="zh-CN" altLang="zh-CN">
                <a:latin typeface="汉真广标" panose="02010609000101010101" pitchFamily="49" charset="-122"/>
                <a:ea typeface="汉真广标" panose="02010609000101010101" pitchFamily="49" charset="-122"/>
              </a:endParaRPr>
            </a:p>
          </p:txBody>
        </p:sp>
        <p:sp>
          <p:nvSpPr>
            <p:cNvPr id="24585" name="Rectangle 7">
              <a:extLst>
                <a:ext uri="{FF2B5EF4-FFF2-40B4-BE49-F238E27FC236}">
                  <a16:creationId xmlns:a16="http://schemas.microsoft.com/office/drawing/2014/main" id="{3CDF660F-0E14-49AC-85DB-7E43B38899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437" y="4613"/>
              <a:ext cx="2965" cy="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anchor="ctr"/>
            <a:lstStyle>
              <a:lvl1pPr algn="just">
                <a:buSzPct val="60000"/>
                <a:buFont typeface="黑体" panose="02010609060101010101" pitchFamily="49" charset="-122"/>
                <a:buChar char="〉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 defTabSz="0">
                <a:buClr>
                  <a:schemeClr val="tx2"/>
                </a:buClr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buSzTx/>
                <a:buFont typeface="Arial" panose="020B0604020202020204" pitchFamily="34" charset="0"/>
                <a:buNone/>
              </a:pPr>
              <a:r>
                <a:rPr lang="en-US" altLang="zh-CN">
                  <a:latin typeface="汉真广标" panose="02010609000101010101" pitchFamily="49" charset="-122"/>
                  <a:ea typeface="汉真广标" panose="02010609000101010101" pitchFamily="49" charset="-122"/>
                </a:rPr>
                <a:t>(6)  </a:t>
              </a:r>
              <a:r>
                <a:rPr lang="zh-CN" altLang="en-US">
                  <a:latin typeface="汉真广标" panose="02010609000101010101" pitchFamily="49" charset="-122"/>
                  <a:ea typeface="汉真广标" panose="02010609000101010101" pitchFamily="49" charset="-122"/>
                </a:rPr>
                <a:t>隐私与安全</a:t>
              </a:r>
              <a:endParaRPr lang="zh-CN" altLang="zh-CN">
                <a:latin typeface="汉真广标" panose="02010609000101010101" pitchFamily="49" charset="-122"/>
                <a:ea typeface="汉真广标" panose="02010609000101010101" pitchFamily="49" charset="-122"/>
              </a:endParaRPr>
            </a:p>
          </p:txBody>
        </p:sp>
        <p:sp>
          <p:nvSpPr>
            <p:cNvPr id="24586" name="Rectangle 8">
              <a:extLst>
                <a:ext uri="{FF2B5EF4-FFF2-40B4-BE49-F238E27FC236}">
                  <a16:creationId xmlns:a16="http://schemas.microsoft.com/office/drawing/2014/main" id="{D03B6A4A-A93C-4FAB-A50E-C85FF472F7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167" y="4651"/>
              <a:ext cx="2965" cy="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anchor="ctr"/>
            <a:lstStyle>
              <a:lvl1pPr algn="just">
                <a:buSzPct val="60000"/>
                <a:buFont typeface="黑体" panose="02010609060101010101" pitchFamily="49" charset="-122"/>
                <a:buChar char="〉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 defTabSz="0">
                <a:buClr>
                  <a:schemeClr val="tx2"/>
                </a:buClr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defTabSz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defTabSz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12788" algn="l"/>
                </a:tabLs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buSzTx/>
                <a:buFont typeface="Arial" panose="020B0604020202020204" pitchFamily="34" charset="0"/>
                <a:buNone/>
              </a:pPr>
              <a:r>
                <a:rPr lang="en-US" altLang="zh-CN">
                  <a:latin typeface="汉真广标" panose="02010609000101010101" pitchFamily="49" charset="-122"/>
                  <a:ea typeface="汉真广标" panose="02010609000101010101" pitchFamily="49" charset="-122"/>
                </a:rPr>
                <a:t>(5)  </a:t>
              </a:r>
              <a:r>
                <a:rPr lang="zh-CN" altLang="en-US">
                  <a:latin typeface="汉真广标" panose="02010609000101010101" pitchFamily="49" charset="-122"/>
                  <a:ea typeface="汉真广标" panose="02010609000101010101" pitchFamily="49" charset="-122"/>
                </a:rPr>
                <a:t>计算范型</a:t>
              </a:r>
              <a:endParaRPr lang="zh-CN" altLang="zh-CN">
                <a:latin typeface="汉真广标" panose="02010609000101010101" pitchFamily="49" charset="-122"/>
                <a:ea typeface="汉真广标" panose="0201060900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3">
            <a:extLst>
              <a:ext uri="{FF2B5EF4-FFF2-40B4-BE49-F238E27FC236}">
                <a16:creationId xmlns:a16="http://schemas.microsoft.com/office/drawing/2014/main" id="{312E2447-DF8F-451A-856C-9CF2759C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72" y="2082800"/>
            <a:ext cx="413855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CC53C0-80F6-4BCE-8D84-81B383E1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计算机学会大数据专委会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2019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真广标" panose="02010609000101010101" pitchFamily="49" charset="-122"/>
                <a:ea typeface="汉真广标" panose="02010609000101010101" pitchFamily="49" charset="-122"/>
              </a:rPr>
              <a:t>趋势预测</a:t>
            </a:r>
          </a:p>
        </p:txBody>
      </p:sp>
      <p:sp>
        <p:nvSpPr>
          <p:cNvPr id="25604" name="内容占位符 2">
            <a:extLst>
              <a:ext uri="{FF2B5EF4-FFF2-40B4-BE49-F238E27FC236}">
                <a16:creationId xmlns:a16="http://schemas.microsoft.com/office/drawing/2014/main" id="{67670BAA-22B7-439E-BD6B-EC54DC5115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73264" y="1282700"/>
            <a:ext cx="8104187" cy="4610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rgbClr val="FF00FF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知识图谱</a:t>
            </a:r>
          </a:p>
        </p:txBody>
      </p:sp>
      <p:pic>
        <p:nvPicPr>
          <p:cNvPr id="25605" name="Picture 2" descr="2">
            <a:extLst>
              <a:ext uri="{FF2B5EF4-FFF2-40B4-BE49-F238E27FC236}">
                <a16:creationId xmlns:a16="http://schemas.microsoft.com/office/drawing/2014/main" id="{EA919A16-3F2C-4033-9BDD-F0E3E02C2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/>
          <a:stretch>
            <a:fillRect/>
          </a:stretch>
        </p:blipFill>
        <p:spPr bwMode="auto">
          <a:xfrm>
            <a:off x="5039251" y="1551708"/>
            <a:ext cx="5628749" cy="491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1475</TotalTime>
  <Words>2562</Words>
  <Application>Microsoft Office PowerPoint</Application>
  <PresentationFormat>宽屏</PresentationFormat>
  <Paragraphs>395</Paragraphs>
  <Slides>62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7" baseType="lpstr">
      <vt:lpstr>等线</vt:lpstr>
      <vt:lpstr>方正大标宋简体</vt:lpstr>
      <vt:lpstr>汉真广标</vt:lpstr>
      <vt:lpstr>华文琥珀</vt:lpstr>
      <vt:lpstr>华文新魏</vt:lpstr>
      <vt:lpstr>华文行楷</vt:lpstr>
      <vt:lpstr>楷体</vt:lpstr>
      <vt:lpstr>微软雅黑</vt:lpstr>
      <vt:lpstr>Arial</vt:lpstr>
      <vt:lpstr>Cambria Math</vt:lpstr>
      <vt:lpstr>Times New Roman</vt:lpstr>
      <vt:lpstr>Trebuchet MS</vt:lpstr>
      <vt:lpstr>Wingdings</vt:lpstr>
      <vt:lpstr>Wingdings 3</vt:lpstr>
      <vt:lpstr>平面</vt:lpstr>
      <vt:lpstr>数据可视化基础篇 第一章  概述</vt:lpstr>
      <vt:lpstr>疫情可视化</vt:lpstr>
      <vt:lpstr>https://github.com/CSSEGISandData/COVID-19</vt:lpstr>
      <vt:lpstr>电影频道：影响-中国改革开放电影40年</vt:lpstr>
      <vt:lpstr>历史上票房最高的电影是？</vt:lpstr>
      <vt:lpstr>《流浪地球》</vt:lpstr>
      <vt:lpstr>数据可视化</vt:lpstr>
      <vt:lpstr>数据可视化：大数据基本科学问题之一</vt:lpstr>
      <vt:lpstr>计算机学会大数据专委会2019趋势预测</vt:lpstr>
      <vt:lpstr>数据可视化？  信息记录 支持对信息的推理和分析 信息传播与协同</vt:lpstr>
      <vt:lpstr>数据可视化？从认识世界的角度</vt:lpstr>
      <vt:lpstr>英国医生John Snow发现霍乱和水井的关系，即著名的ghost map   自：datavis.ca  </vt:lpstr>
      <vt:lpstr>数据可视化？从大数据的角度</vt:lpstr>
      <vt:lpstr>数据可视化的作用：视物致知  宽物善知</vt:lpstr>
      <vt:lpstr>数据可视化：国内研究团队</vt:lpstr>
      <vt:lpstr>数据可视化：API/产品</vt:lpstr>
      <vt:lpstr>数据可视化=数据+可视化</vt:lpstr>
      <vt:lpstr>课程网站：http://cuc.yingshinet.com</vt:lpstr>
      <vt:lpstr>课程教材：以数据可视化为主，兼顾数据采集 软件开发</vt:lpstr>
      <vt:lpstr>课程内容</vt:lpstr>
      <vt:lpstr>数据可视化是专业核心课程</vt:lpstr>
      <vt:lpstr>中传可视化相关课程</vt:lpstr>
      <vt:lpstr>授课</vt:lpstr>
      <vt:lpstr>可视化研究：软件可视化&amp;算法可视化</vt:lpstr>
      <vt:lpstr>词云示例</vt:lpstr>
      <vt:lpstr>研究生毕设： 聚类算法可视化/色彩提取 </vt:lpstr>
      <vt:lpstr>研究生毕设： 用于网站配色</vt:lpstr>
      <vt:lpstr>2017级本科：刘晓豪作品 https://wykxldz.github.io/MUX_Artists/</vt:lpstr>
      <vt:lpstr>本科：获奖作品</vt:lpstr>
      <vt:lpstr>科研&amp;项目</vt:lpstr>
      <vt:lpstr>基于SaaS的云端大数据+智能+剧本创作系统</vt:lpstr>
      <vt:lpstr>数据可视化？分类</vt:lpstr>
      <vt:lpstr>可视分析</vt:lpstr>
      <vt:lpstr>数据可视化的作用：视物致知  宽物善知</vt:lpstr>
      <vt:lpstr>数据可视化：国外研究团队</vt:lpstr>
      <vt:lpstr> vizinsight.com</vt:lpstr>
      <vt:lpstr>可视化是认知的过程，即形成某个物体的感知图像，强化认知理解。可视化的终极目的是对事物规律的洞悉，而非所绘制的可视化结果本身。 导航认知 </vt:lpstr>
      <vt:lpstr>示例：BY 袁晓如</vt:lpstr>
      <vt:lpstr>教学形式</vt:lpstr>
      <vt:lpstr>D3.JS优势</vt:lpstr>
      <vt:lpstr>实践</vt:lpstr>
      <vt:lpstr>Header</vt:lpstr>
      <vt:lpstr>HTML+CSS</vt:lpstr>
      <vt:lpstr>CSS:类选择器</vt:lpstr>
      <vt:lpstr>CSS:ID选择器</vt:lpstr>
      <vt:lpstr>JavaScript</vt:lpstr>
      <vt:lpstr>JavaScript</vt:lpstr>
      <vt:lpstr>JavaScript</vt:lpstr>
      <vt:lpstr>JavaScript</vt:lpstr>
      <vt:lpstr>DOM：Document Object Model</vt:lpstr>
      <vt:lpstr>访问HTML元素</vt:lpstr>
      <vt:lpstr>ＨＴＭＬ常用属性</vt:lpstr>
      <vt:lpstr>添加删除节点</vt:lpstr>
      <vt:lpstr>事件</vt:lpstr>
      <vt:lpstr>SVG：Scalable Vector Graphics</vt:lpstr>
      <vt:lpstr>SVG</vt:lpstr>
      <vt:lpstr>SVG</vt:lpstr>
      <vt:lpstr>JS获得屏幕分辨率</vt:lpstr>
      <vt:lpstr>数据可视化=数据+可视化 与语言无关：C/C++/Java/Python/R/JavaScript 为什么是JavaScript,嵌入软件使用 D3.JS/Echart是对JavaScript可视化的封装 可以写原生态的JavaScript实现可视化 数学知识：几何学</vt:lpstr>
      <vt:lpstr>小结</vt:lpstr>
      <vt:lpstr>作业要求</vt:lpstr>
      <vt:lpstr>期待你们的作品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数据可视化&amp;D3.JS基础篇</dc:title>
  <dc:creator>Lenovo</dc:creator>
  <cp:lastModifiedBy>li chunfang</cp:lastModifiedBy>
  <cp:revision>97</cp:revision>
  <dcterms:created xsi:type="dcterms:W3CDTF">2015-05-05T08:02:14Z</dcterms:created>
  <dcterms:modified xsi:type="dcterms:W3CDTF">2022-03-02T05:13:20Z</dcterms:modified>
</cp:coreProperties>
</file>